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9"/>
  </p:notesMasterIdLst>
  <p:sldIdLst>
    <p:sldId id="256" r:id="rId2"/>
    <p:sldId id="265" r:id="rId3"/>
    <p:sldId id="257" r:id="rId4"/>
    <p:sldId id="259" r:id="rId5"/>
    <p:sldId id="274" r:id="rId6"/>
    <p:sldId id="260" r:id="rId7"/>
    <p:sldId id="282" r:id="rId8"/>
    <p:sldId id="287" r:id="rId9"/>
    <p:sldId id="288" r:id="rId10"/>
    <p:sldId id="283" r:id="rId11"/>
    <p:sldId id="292" r:id="rId12"/>
    <p:sldId id="293" r:id="rId13"/>
    <p:sldId id="284" r:id="rId14"/>
    <p:sldId id="285" r:id="rId15"/>
    <p:sldId id="290" r:id="rId16"/>
    <p:sldId id="289" r:id="rId17"/>
    <p:sldId id="291" r:id="rId18"/>
    <p:sldId id="286" r:id="rId19"/>
    <p:sldId id="276" r:id="rId20"/>
    <p:sldId id="266" r:id="rId21"/>
    <p:sldId id="277" r:id="rId22"/>
    <p:sldId id="261" r:id="rId23"/>
    <p:sldId id="262" r:id="rId24"/>
    <p:sldId id="263" r:id="rId25"/>
    <p:sldId id="264" r:id="rId26"/>
    <p:sldId id="268" r:id="rId27"/>
    <p:sldId id="269" r:id="rId28"/>
    <p:sldId id="273" r:id="rId29"/>
    <p:sldId id="272" r:id="rId30"/>
    <p:sldId id="275" r:id="rId31"/>
    <p:sldId id="270" r:id="rId32"/>
    <p:sldId id="271" r:id="rId33"/>
    <p:sldId id="279" r:id="rId34"/>
    <p:sldId id="280" r:id="rId35"/>
    <p:sldId id="281" r:id="rId36"/>
    <p:sldId id="258" r:id="rId37"/>
    <p:sldId id="267" r:id="rId3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AAFAF-2A11-4400-B695-F7EBB4EDEE34}" type="datetimeFigureOut">
              <a:rPr lang="pt-BR" smtClean="0"/>
              <a:t>30/01/2013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8DE60-1222-4550-84BB-90C40C509E83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8DE60-1222-4550-84BB-90C40C509E83}" type="slidenum">
              <a:rPr lang="pt-BR" smtClean="0"/>
              <a:t>22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E37E3-9DC7-4055-8F43-F1C7BF485010}" type="datetimeFigureOut">
              <a:rPr lang="pt-BR" smtClean="0"/>
              <a:pPr/>
              <a:t>30/01/2013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40D5-AE27-4D51-AE0B-AC189885F4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E37E3-9DC7-4055-8F43-F1C7BF485010}" type="datetimeFigureOut">
              <a:rPr lang="pt-BR" smtClean="0"/>
              <a:pPr/>
              <a:t>30/01/2013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40D5-AE27-4D51-AE0B-AC189885F4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E37E3-9DC7-4055-8F43-F1C7BF485010}" type="datetimeFigureOut">
              <a:rPr lang="pt-BR" smtClean="0"/>
              <a:pPr/>
              <a:t>30/01/2013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40D5-AE27-4D51-AE0B-AC189885F4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E37E3-9DC7-4055-8F43-F1C7BF485010}" type="datetimeFigureOut">
              <a:rPr lang="pt-BR" smtClean="0"/>
              <a:pPr/>
              <a:t>30/01/2013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40D5-AE27-4D51-AE0B-AC189885F4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E37E3-9DC7-4055-8F43-F1C7BF485010}" type="datetimeFigureOut">
              <a:rPr lang="pt-BR" smtClean="0"/>
              <a:pPr/>
              <a:t>30/01/2013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40D5-AE27-4D51-AE0B-AC189885F4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E37E3-9DC7-4055-8F43-F1C7BF485010}" type="datetimeFigureOut">
              <a:rPr lang="pt-BR" smtClean="0"/>
              <a:pPr/>
              <a:t>30/01/2013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40D5-AE27-4D51-AE0B-AC189885F4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E37E3-9DC7-4055-8F43-F1C7BF485010}" type="datetimeFigureOut">
              <a:rPr lang="pt-BR" smtClean="0"/>
              <a:pPr/>
              <a:t>30/01/2013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40D5-AE27-4D51-AE0B-AC189885F4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E37E3-9DC7-4055-8F43-F1C7BF485010}" type="datetimeFigureOut">
              <a:rPr lang="pt-BR" smtClean="0"/>
              <a:pPr/>
              <a:t>30/01/2013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40D5-AE27-4D51-AE0B-AC189885F4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E37E3-9DC7-4055-8F43-F1C7BF485010}" type="datetimeFigureOut">
              <a:rPr lang="pt-BR" smtClean="0"/>
              <a:pPr/>
              <a:t>30/01/2013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33940D5-AE27-4D51-AE0B-AC189885F45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E37E3-9DC7-4055-8F43-F1C7BF485010}" type="datetimeFigureOut">
              <a:rPr lang="pt-BR" smtClean="0"/>
              <a:pPr/>
              <a:t>30/01/2013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40D5-AE27-4D51-AE0B-AC189885F4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E37E3-9DC7-4055-8F43-F1C7BF485010}" type="datetimeFigureOut">
              <a:rPr lang="pt-BR" smtClean="0"/>
              <a:pPr/>
              <a:t>30/01/2013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40D5-AE27-4D51-AE0B-AC189885F4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7E37E3-9DC7-4055-8F43-F1C7BF485010}" type="datetimeFigureOut">
              <a:rPr lang="pt-BR" smtClean="0"/>
              <a:pPr/>
              <a:t>30/01/2013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33940D5-AE27-4D51-AE0B-AC189885F451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ATRESIA  DE ESÔFAGO  :</a:t>
            </a:r>
            <a:br>
              <a:rPr lang="pt-BR" smtClean="0"/>
            </a:br>
            <a:r>
              <a:rPr lang="pt-BR" smtClean="0"/>
              <a:t>                   DO FETO AO ADULTO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mtClean="0"/>
              <a:t>2ª REUNIÃO- MONTREAL  - 2012</a:t>
            </a:r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EPIDEMIOLOGIA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Interrupção 7,8%  das gestações - </a:t>
            </a:r>
            <a:r>
              <a:rPr lang="pt-BR" dirty="0" err="1" smtClean="0"/>
              <a:t>atresia</a:t>
            </a:r>
            <a:r>
              <a:rPr lang="pt-BR" dirty="0" smtClean="0"/>
              <a:t> de esôfago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Sobrevida  87% - 93% 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Para o futuro – aconselhamento  genético  </a:t>
            </a:r>
          </a:p>
          <a:p>
            <a:pPr>
              <a:buNone/>
            </a:pPr>
            <a:r>
              <a:rPr lang="pt-BR" dirty="0"/>
              <a:t> </a:t>
            </a:r>
            <a:r>
              <a:rPr lang="pt-BR" dirty="0" smtClean="0"/>
              <a:t>                          -  </a:t>
            </a:r>
            <a:r>
              <a:rPr lang="pt-BR" dirty="0" err="1" smtClean="0"/>
              <a:t>follow</a:t>
            </a:r>
            <a:r>
              <a:rPr lang="pt-BR" dirty="0" smtClean="0"/>
              <a:t> </a:t>
            </a:r>
            <a:r>
              <a:rPr lang="pt-BR" dirty="0" err="1" smtClean="0"/>
              <a:t>up</a:t>
            </a:r>
            <a:r>
              <a:rPr lang="pt-BR" dirty="0" smtClean="0"/>
              <a:t> tardio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   </a:t>
            </a:r>
            <a:r>
              <a:rPr lang="pt-BR" dirty="0" err="1" smtClean="0"/>
              <a:t>R.Sfeir</a:t>
            </a:r>
            <a:r>
              <a:rPr lang="pt-BR" dirty="0" smtClean="0"/>
              <a:t>  - </a:t>
            </a:r>
            <a:r>
              <a:rPr lang="pt-BR" dirty="0" err="1" smtClean="0"/>
              <a:t>Lilly</a:t>
            </a:r>
            <a:r>
              <a:rPr lang="pt-BR" dirty="0" smtClean="0"/>
              <a:t> 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                     França</a:t>
            </a:r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INVESTIGAÇÃO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CARIÓTIPO / ANÁLISE DNA / SEQUENCIA DO GENOMA</a:t>
            </a:r>
          </a:p>
          <a:p>
            <a:r>
              <a:rPr lang="pt-BR" dirty="0" smtClean="0"/>
              <a:t>DNA DOS PAIS</a:t>
            </a:r>
          </a:p>
          <a:p>
            <a:r>
              <a:rPr lang="pt-BR" dirty="0" smtClean="0"/>
              <a:t>ALTERAÇÃO CROMOSSOMOS 16 E 17   / TRISSOMIA  DO  “ X”</a:t>
            </a:r>
          </a:p>
          <a:p>
            <a:r>
              <a:rPr lang="pt-BR" dirty="0" smtClean="0"/>
              <a:t>BIÓPSIA  DO  COTO ESOFAGIANO PROXIMAL E DA FÍSTULA TRAQUEO -ESOFAGIANA </a:t>
            </a:r>
          </a:p>
          <a:p>
            <a:r>
              <a:rPr lang="pt-BR" dirty="0" err="1" smtClean="0"/>
              <a:t>Broncoscopia</a:t>
            </a:r>
            <a:r>
              <a:rPr lang="pt-BR" dirty="0" smtClean="0"/>
              <a:t> pré operatória – localização da fístula TE</a:t>
            </a:r>
          </a:p>
          <a:p>
            <a:pPr>
              <a:buNone/>
            </a:pPr>
            <a:r>
              <a:rPr lang="pt-BR" dirty="0" smtClean="0"/>
              <a:t>                           </a:t>
            </a:r>
          </a:p>
          <a:p>
            <a:pPr>
              <a:buNone/>
            </a:pPr>
            <a:r>
              <a:rPr lang="pt-BR" dirty="0" smtClean="0"/>
              <a:t>                                                     A . de Klein – </a:t>
            </a:r>
            <a:r>
              <a:rPr lang="pt-BR" dirty="0" err="1" smtClean="0"/>
              <a:t>Rotterdam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                                                                              Holanda</a:t>
            </a: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TRATAMENTO  CIRÚRGICO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b="1" dirty="0" smtClean="0"/>
              <a:t>VIDEO</a:t>
            </a:r>
            <a:r>
              <a:rPr lang="pt-BR" b="1" dirty="0" smtClean="0"/>
              <a:t>TORACOSCOPIA </a:t>
            </a:r>
            <a:r>
              <a:rPr lang="pt-BR" dirty="0" smtClean="0"/>
              <a:t>– demonstrada  como  método  fácil  e com muitas vantagens ( anastomose primária em </a:t>
            </a:r>
            <a:r>
              <a:rPr lang="pt-BR" dirty="0" err="1" smtClean="0"/>
              <a:t>long</a:t>
            </a:r>
            <a:r>
              <a:rPr lang="pt-BR" dirty="0" smtClean="0"/>
              <a:t>  </a:t>
            </a:r>
            <a:r>
              <a:rPr lang="pt-BR" dirty="0" err="1" smtClean="0"/>
              <a:t>gap</a:t>
            </a:r>
            <a:r>
              <a:rPr lang="pt-BR" dirty="0" smtClean="0"/>
              <a:t> –até 6 vértebras / re -intervenções sem bridas )</a:t>
            </a:r>
          </a:p>
          <a:p>
            <a:pPr>
              <a:buNone/>
            </a:pPr>
            <a:r>
              <a:rPr lang="pt-BR" dirty="0" smtClean="0"/>
              <a:t>                                                  Rothenberg – </a:t>
            </a:r>
            <a:r>
              <a:rPr lang="pt-BR" dirty="0" err="1" smtClean="0"/>
              <a:t>Denver</a:t>
            </a:r>
            <a:r>
              <a:rPr lang="pt-BR" dirty="0" smtClean="0"/>
              <a:t> -  USA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                            </a:t>
            </a:r>
          </a:p>
          <a:p>
            <a:r>
              <a:rPr lang="pt-BR" b="1" dirty="0" smtClean="0"/>
              <a:t>Reconstituição esofagiana-  </a:t>
            </a:r>
            <a:r>
              <a:rPr lang="pt-BR" dirty="0" smtClean="0"/>
              <a:t>junção esôfago gástrica abaixo do diafragma</a:t>
            </a:r>
          </a:p>
          <a:p>
            <a:r>
              <a:rPr lang="pt-BR" b="1" dirty="0" smtClean="0"/>
              <a:t>Tração dos cotos esofagianos </a:t>
            </a:r>
            <a:r>
              <a:rPr lang="pt-BR" dirty="0" smtClean="0"/>
              <a:t>– reparos não penetram na luz esofagiana   , não recomendável em prematuros e PIG peso &lt; 2000g                    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J. </a:t>
            </a:r>
            <a:r>
              <a:rPr lang="pt-BR" dirty="0" err="1" smtClean="0"/>
              <a:t>Foker</a:t>
            </a:r>
            <a:r>
              <a:rPr lang="pt-BR" dirty="0" smtClean="0"/>
              <a:t>  - USA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TRATAMENTO   CIRÚRGICO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b="1" dirty="0" smtClean="0"/>
              <a:t>VANTAGENS     DA  TORACOTOMIA</a:t>
            </a:r>
          </a:p>
          <a:p>
            <a:pPr>
              <a:buFontTx/>
              <a:buChar char="-"/>
            </a:pPr>
            <a:r>
              <a:rPr lang="pt-BR" dirty="0" smtClean="0"/>
              <a:t>Acesso extra pleural mais fácil</a:t>
            </a:r>
          </a:p>
          <a:p>
            <a:pPr>
              <a:buFontTx/>
              <a:buChar char="-"/>
            </a:pPr>
            <a:r>
              <a:rPr lang="pt-BR" dirty="0" smtClean="0"/>
              <a:t>Técnica  de amplo e seguro conhecimento</a:t>
            </a:r>
          </a:p>
          <a:p>
            <a:pPr>
              <a:buFontTx/>
              <a:buChar char="-"/>
            </a:pPr>
            <a:r>
              <a:rPr lang="pt-BR" dirty="0" smtClean="0"/>
              <a:t>Complicações  conhecidas</a:t>
            </a:r>
          </a:p>
          <a:p>
            <a:pPr>
              <a:buFontTx/>
              <a:buChar char="-"/>
            </a:pPr>
            <a:r>
              <a:rPr lang="pt-BR" b="1" dirty="0" smtClean="0"/>
              <a:t>DESVANTAGENS  DA VIDEOTORACOSCOPIA</a:t>
            </a:r>
          </a:p>
          <a:p>
            <a:pPr>
              <a:buFontTx/>
              <a:buChar char="-"/>
            </a:pPr>
            <a:r>
              <a:rPr lang="pt-BR" dirty="0" smtClean="0"/>
              <a:t>Curva de aprendizado baixa entre cirurgiões e anestesistas</a:t>
            </a:r>
          </a:p>
          <a:p>
            <a:pPr>
              <a:buFontTx/>
              <a:buChar char="-"/>
            </a:pPr>
            <a:r>
              <a:rPr lang="pt-BR" dirty="0" smtClean="0"/>
              <a:t>Suturas menos seguras pela limitação instrumental dos movimentos</a:t>
            </a:r>
          </a:p>
          <a:p>
            <a:pPr>
              <a:buFontTx/>
              <a:buChar char="-"/>
            </a:pPr>
            <a:r>
              <a:rPr lang="pt-BR" dirty="0" smtClean="0"/>
              <a:t>Detalhes técnicos não estabelecidos (</a:t>
            </a:r>
            <a:r>
              <a:rPr lang="pt-BR" dirty="0" err="1" smtClean="0"/>
              <a:t>clips</a:t>
            </a:r>
            <a:r>
              <a:rPr lang="pt-BR" dirty="0" smtClean="0"/>
              <a:t> para fístula?</a:t>
            </a:r>
          </a:p>
          <a:p>
            <a:pPr>
              <a:buFontTx/>
              <a:buChar char="-"/>
            </a:pPr>
            <a:r>
              <a:rPr lang="pt-BR" dirty="0" smtClean="0"/>
              <a:t>Ligadura para  Ázigos ?)</a:t>
            </a:r>
          </a:p>
          <a:p>
            <a:pPr>
              <a:buFontTx/>
              <a:buChar char="-"/>
            </a:pPr>
            <a:r>
              <a:rPr lang="pt-BR" dirty="0" smtClean="0"/>
              <a:t>                                                   JM. </a:t>
            </a:r>
            <a:r>
              <a:rPr lang="pt-BR" dirty="0" err="1" smtClean="0"/>
              <a:t>Laberge</a:t>
            </a:r>
            <a:r>
              <a:rPr lang="pt-BR" dirty="0" smtClean="0"/>
              <a:t>- Montreal - QC </a:t>
            </a:r>
          </a:p>
          <a:p>
            <a:pPr>
              <a:buFontTx/>
              <a:buChar char="-"/>
            </a:pPr>
            <a:endParaRPr lang="pt-BR" dirty="0" smtClean="0"/>
          </a:p>
          <a:p>
            <a:pPr>
              <a:buFontTx/>
              <a:buChar char="-"/>
            </a:pPr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TRATAMENTO  CIRÚRGICO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b="1" dirty="0" smtClean="0"/>
              <a:t>LONG  GAP  </a:t>
            </a:r>
            <a:r>
              <a:rPr lang="pt-BR" dirty="0" smtClean="0"/>
              <a:t>- Tração intra  operatória  por  TORACOTOMIA   ANTERIOR  2º EICD  </a:t>
            </a:r>
          </a:p>
          <a:p>
            <a:r>
              <a:rPr lang="pt-BR" b="1" dirty="0" err="1" smtClean="0"/>
              <a:t>Traqueobroncoscopia</a:t>
            </a:r>
            <a:r>
              <a:rPr lang="pt-BR" b="1" dirty="0" smtClean="0"/>
              <a:t>    pré-operatória para diagnóstico e localização de fístula </a:t>
            </a:r>
            <a:r>
              <a:rPr lang="pt-BR" b="1" dirty="0" err="1" smtClean="0"/>
              <a:t>traqueoesofagiana</a:t>
            </a:r>
            <a:endParaRPr lang="pt-BR" b="1" dirty="0" smtClean="0"/>
          </a:p>
          <a:p>
            <a:pPr>
              <a:buNone/>
            </a:pPr>
            <a:r>
              <a:rPr lang="pt-BR" dirty="0" smtClean="0"/>
              <a:t>                                                                                 </a:t>
            </a:r>
            <a:r>
              <a:rPr lang="pt-BR" dirty="0" err="1" smtClean="0"/>
              <a:t>Bagolan</a:t>
            </a:r>
            <a:r>
              <a:rPr lang="pt-BR" dirty="0" smtClean="0"/>
              <a:t> - Roma</a:t>
            </a:r>
          </a:p>
          <a:p>
            <a:r>
              <a:rPr lang="pt-BR" b="1" dirty="0" err="1" smtClean="0"/>
              <a:t>Long</a:t>
            </a:r>
            <a:r>
              <a:rPr lang="pt-BR" b="1" dirty="0" smtClean="0"/>
              <a:t> </a:t>
            </a:r>
            <a:r>
              <a:rPr lang="pt-BR" b="1" dirty="0" err="1" smtClean="0"/>
              <a:t>gap</a:t>
            </a:r>
            <a:r>
              <a:rPr lang="pt-BR" b="1" dirty="0" smtClean="0"/>
              <a:t>  </a:t>
            </a:r>
            <a:r>
              <a:rPr lang="pt-BR" dirty="0" smtClean="0"/>
              <a:t>- aguardar crescimento esofagiano    / hormônio do crescimento auxiliando</a:t>
            </a:r>
          </a:p>
          <a:p>
            <a:r>
              <a:rPr lang="pt-BR" b="1" dirty="0" smtClean="0"/>
              <a:t>Substituição esofagiana  </a:t>
            </a:r>
            <a:r>
              <a:rPr lang="pt-BR" dirty="0" smtClean="0"/>
              <a:t>- indicação – esôfago não </a:t>
            </a:r>
            <a:r>
              <a:rPr lang="pt-BR" dirty="0" err="1" smtClean="0"/>
              <a:t>funcionante</a:t>
            </a:r>
            <a:r>
              <a:rPr lang="pt-BR" dirty="0" smtClean="0"/>
              <a:t> após várias tentativas de anastomose – interposição jejunal  X  gástrica</a:t>
            </a:r>
          </a:p>
          <a:p>
            <a:r>
              <a:rPr lang="pt-BR" b="1" dirty="0" smtClean="0"/>
              <a:t>Transposição Gástrica</a:t>
            </a:r>
            <a:r>
              <a:rPr lang="pt-BR" dirty="0" smtClean="0"/>
              <a:t>-toracotomia / </a:t>
            </a:r>
            <a:r>
              <a:rPr lang="pt-BR" dirty="0" err="1" smtClean="0"/>
              <a:t>videotoracoscopia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Afim de conduzir o esôfago / avaliar a anastomose</a:t>
            </a:r>
          </a:p>
          <a:p>
            <a:r>
              <a:rPr lang="pt-BR" b="1" dirty="0" smtClean="0"/>
              <a:t>Fístula </a:t>
            </a:r>
            <a:r>
              <a:rPr lang="pt-BR" b="1" dirty="0" err="1" smtClean="0"/>
              <a:t>traqueo</a:t>
            </a:r>
            <a:r>
              <a:rPr lang="pt-BR" b="1" dirty="0" smtClean="0"/>
              <a:t> esofágica em H </a:t>
            </a:r>
            <a:r>
              <a:rPr lang="pt-BR" dirty="0" smtClean="0"/>
              <a:t>– ELETROFULGURAÇÃO (15 w)por endoscopia / MITOMICINA ( MMC ) – ação anti- proliferativa = </a:t>
            </a:r>
            <a:r>
              <a:rPr lang="pt-BR" dirty="0" err="1" smtClean="0"/>
              <a:t>antifibroblástica</a:t>
            </a:r>
            <a:r>
              <a:rPr lang="pt-BR" dirty="0" smtClean="0"/>
              <a:t> / STENTS            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                   A. Pierro  -   Londres  - UK                                                                                                      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Objetivos de um Verdadeiro Reparo  Primário 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pt-BR" dirty="0" err="1" smtClean="0"/>
              <a:t>Anatomose</a:t>
            </a:r>
            <a:r>
              <a:rPr lang="pt-BR" dirty="0" smtClean="0"/>
              <a:t>  com  o   esôfago</a:t>
            </a:r>
          </a:p>
          <a:p>
            <a:pPr lvl="1"/>
            <a:endParaRPr lang="pt-BR" dirty="0" smtClean="0"/>
          </a:p>
          <a:p>
            <a:pPr lvl="1"/>
            <a:r>
              <a:rPr lang="pt-BR" dirty="0" smtClean="0"/>
              <a:t>Transição Esôfago- gástrica  abaixo do diafragma </a:t>
            </a:r>
          </a:p>
          <a:p>
            <a:pPr lvl="1"/>
            <a:endParaRPr lang="pt-BR" dirty="0" smtClean="0"/>
          </a:p>
          <a:p>
            <a:pPr lvl="1"/>
            <a:r>
              <a:rPr lang="pt-BR" dirty="0" smtClean="0"/>
              <a:t> Sem  Miotomias </a:t>
            </a:r>
          </a:p>
          <a:p>
            <a:pPr lvl="1"/>
            <a:endParaRPr lang="pt-BR" dirty="0" smtClean="0"/>
          </a:p>
          <a:p>
            <a:pPr lvl="1">
              <a:buNone/>
            </a:pPr>
            <a:r>
              <a:rPr lang="pt-BR" dirty="0" smtClean="0"/>
              <a:t> </a:t>
            </a:r>
            <a:r>
              <a:rPr lang="pt-BR" dirty="0" smtClean="0"/>
              <a:t>                                                                   J. </a:t>
            </a:r>
            <a:r>
              <a:rPr lang="pt-BR" dirty="0" err="1" smtClean="0"/>
              <a:t>Foker</a:t>
            </a:r>
            <a:r>
              <a:rPr lang="pt-BR" dirty="0" smtClean="0"/>
              <a:t>                                                           </a:t>
            </a: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Indução do Crescimento Esofagiano – Abordagem de Minnesota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Indução de crescimento para </a:t>
            </a:r>
            <a:r>
              <a:rPr lang="pt-BR" dirty="0" err="1" smtClean="0"/>
              <a:t>Long-gap</a:t>
            </a:r>
            <a:r>
              <a:rPr lang="pt-BR" dirty="0" smtClean="0"/>
              <a:t> – FLEXÍVEIS E EFETIVAS</a:t>
            </a:r>
          </a:p>
          <a:p>
            <a:r>
              <a:rPr lang="pt-BR" dirty="0" err="1" smtClean="0"/>
              <a:t>Tto</a:t>
            </a:r>
            <a:r>
              <a:rPr lang="pt-BR" dirty="0" smtClean="0"/>
              <a:t>   ativo do  RGE e das  Estenoses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SOLUÇÕES  FLEXÍVEIS</a:t>
            </a:r>
          </a:p>
          <a:p>
            <a:pPr>
              <a:buNone/>
            </a:pPr>
            <a:r>
              <a:rPr lang="pt-BR" dirty="0" smtClean="0"/>
              <a:t> </a:t>
            </a:r>
            <a:r>
              <a:rPr lang="pt-BR" dirty="0" smtClean="0"/>
              <a:t>- </a:t>
            </a:r>
            <a:r>
              <a:rPr lang="pt-BR" dirty="0" err="1" smtClean="0"/>
              <a:t>Gap</a:t>
            </a:r>
            <a:r>
              <a:rPr lang="pt-BR" dirty="0" smtClean="0"/>
              <a:t> moderado – tração intraoperatória - ~10 min.</a:t>
            </a:r>
          </a:p>
          <a:p>
            <a:pPr>
              <a:buNone/>
            </a:pPr>
            <a:r>
              <a:rPr lang="pt-BR" dirty="0" smtClean="0"/>
              <a:t>-  </a:t>
            </a:r>
            <a:r>
              <a:rPr lang="pt-BR" dirty="0" err="1" smtClean="0"/>
              <a:t>Gap</a:t>
            </a:r>
            <a:r>
              <a:rPr lang="pt-BR" dirty="0" smtClean="0"/>
              <a:t> longa  - tração interna  5 - 6 dias.</a:t>
            </a:r>
          </a:p>
          <a:p>
            <a:pPr>
              <a:buFontTx/>
              <a:buChar char="-"/>
            </a:pPr>
            <a:r>
              <a:rPr lang="pt-BR" dirty="0" err="1" smtClean="0"/>
              <a:t>Gap</a:t>
            </a:r>
            <a:r>
              <a:rPr lang="pt-BR" dirty="0" smtClean="0"/>
              <a:t> muito longo -  tração externa 7  - 21 dias.</a:t>
            </a:r>
          </a:p>
          <a:p>
            <a:pPr>
              <a:buFontTx/>
              <a:buChar char="-"/>
            </a:pPr>
            <a:r>
              <a:rPr lang="pt-BR" dirty="0" smtClean="0"/>
              <a:t>Sem esôfago distal aparente – tração  + 3 sem. </a:t>
            </a:r>
          </a:p>
          <a:p>
            <a:pPr>
              <a:buFontTx/>
              <a:buChar char="-"/>
            </a:pPr>
            <a:r>
              <a:rPr lang="pt-BR" dirty="0" smtClean="0"/>
              <a:t> </a:t>
            </a:r>
            <a:r>
              <a:rPr lang="pt-BR" dirty="0" smtClean="0"/>
              <a:t>                                                       </a:t>
            </a:r>
            <a:r>
              <a:rPr lang="pt-BR" dirty="0" err="1" smtClean="0"/>
              <a:t>J.Foker</a:t>
            </a:r>
            <a:endParaRPr lang="pt-B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 COMPLICAÇÕES  da  INDUÇÃO DE CRESCIMENTO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Suturas da tração </a:t>
            </a:r>
            <a:r>
              <a:rPr lang="pt-BR" dirty="0" err="1" smtClean="0"/>
              <a:t>avulsionadas</a:t>
            </a:r>
            <a:r>
              <a:rPr lang="pt-BR" dirty="0" smtClean="0"/>
              <a:t> / recolocadas</a:t>
            </a:r>
          </a:p>
          <a:p>
            <a:endParaRPr lang="pt-BR" dirty="0" smtClean="0"/>
          </a:p>
          <a:p>
            <a:r>
              <a:rPr lang="pt-BR" dirty="0" smtClean="0"/>
              <a:t>Reconfiguração das suturas de tração</a:t>
            </a:r>
          </a:p>
          <a:p>
            <a:endParaRPr lang="pt-BR" dirty="0" smtClean="0"/>
          </a:p>
          <a:p>
            <a:r>
              <a:rPr lang="pt-BR" dirty="0" smtClean="0"/>
              <a:t>Deiscência das suturas  </a:t>
            </a:r>
          </a:p>
          <a:p>
            <a:endParaRPr lang="pt-BR" dirty="0" smtClean="0"/>
          </a:p>
          <a:p>
            <a:pPr>
              <a:buNone/>
            </a:pPr>
            <a:r>
              <a:rPr lang="pt-BR" dirty="0" smtClean="0"/>
              <a:t>                                                     J. </a:t>
            </a:r>
            <a:r>
              <a:rPr lang="pt-BR" dirty="0" err="1" smtClean="0"/>
              <a:t>Foker</a:t>
            </a:r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INDUÇÃO  DE  CRESCIMENTO  EXTERNO  - J. </a:t>
            </a:r>
            <a:r>
              <a:rPr lang="pt-BR" dirty="0" err="1" smtClean="0"/>
              <a:t>Foker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060848"/>
            <a:ext cx="644842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INDUÇÃO  DE CRESCIMENTO – </a:t>
            </a:r>
            <a:r>
              <a:rPr lang="pt-BR" dirty="0" err="1" smtClean="0"/>
              <a:t>J.Foker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7775" y="2139156"/>
            <a:ext cx="66484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INDUÇÃO DE CRESCIMENTO – </a:t>
            </a:r>
            <a:r>
              <a:rPr lang="pt-BR" dirty="0" err="1" smtClean="0"/>
              <a:t>J.Foker</a:t>
            </a: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7787" y="2482056"/>
            <a:ext cx="644842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TRAÇÃO   INTRA-OPERATÓRIA</a:t>
            </a:r>
            <a:br>
              <a:rPr lang="pt-BR" dirty="0" smtClean="0"/>
            </a:br>
            <a:r>
              <a:rPr lang="pt-BR" dirty="0" smtClean="0"/>
              <a:t>J. </a:t>
            </a:r>
            <a:r>
              <a:rPr lang="pt-BR" dirty="0" err="1" smtClean="0"/>
              <a:t>Foker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7660" y="1935163"/>
            <a:ext cx="3988679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Anastomose  Pós Tração</a:t>
            </a:r>
            <a:br>
              <a:rPr lang="pt-BR" dirty="0" smtClean="0"/>
            </a:br>
            <a:r>
              <a:rPr lang="pt-BR" dirty="0" smtClean="0"/>
              <a:t> </a:t>
            </a:r>
            <a:r>
              <a:rPr lang="pt-BR" dirty="0" err="1" smtClean="0"/>
              <a:t>Intra-operatória</a:t>
            </a:r>
            <a:r>
              <a:rPr lang="pt-BR" dirty="0" smtClean="0"/>
              <a:t>     -   J. </a:t>
            </a:r>
            <a:r>
              <a:rPr lang="pt-BR" dirty="0" err="1" smtClean="0"/>
              <a:t>Foker</a:t>
            </a: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22" y="1935163"/>
            <a:ext cx="4127556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Pós operatório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TOT  -  4 – 7 DIAS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err="1" smtClean="0"/>
              <a:t>Esofagograma</a:t>
            </a:r>
            <a:r>
              <a:rPr lang="pt-BR" dirty="0" smtClean="0"/>
              <a:t> – 2 semanas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err="1" smtClean="0"/>
              <a:t>Fundoplicatura</a:t>
            </a:r>
            <a:r>
              <a:rPr lang="pt-BR" dirty="0" smtClean="0"/>
              <a:t> para  RGE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Dilatações delicadas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                                                       J. </a:t>
            </a:r>
            <a:r>
              <a:rPr lang="pt-BR" dirty="0" err="1" smtClean="0"/>
              <a:t>Foker</a:t>
            </a:r>
            <a:endParaRPr lang="pt-B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LIÇÕES APRENDIDAS – J. </a:t>
            </a:r>
            <a:r>
              <a:rPr lang="pt-BR" dirty="0" err="1" smtClean="0"/>
              <a:t>Foker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Tensão  induz o crescimento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Segmentos diminutos ( 3mm ) crescem</a:t>
            </a:r>
          </a:p>
          <a:p>
            <a:endParaRPr lang="pt-BR" dirty="0" smtClean="0"/>
          </a:p>
          <a:p>
            <a:r>
              <a:rPr lang="pt-BR" dirty="0" smtClean="0"/>
              <a:t>Anastomose realizada SEM tensão raramente </a:t>
            </a:r>
            <a:r>
              <a:rPr lang="pt-BR" dirty="0" err="1" smtClean="0"/>
              <a:t>fistulisa</a:t>
            </a:r>
            <a:r>
              <a:rPr lang="pt-BR" dirty="0" smtClean="0"/>
              <a:t>.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Nas ESTENOSES  RESISTENTES as dilatações não são </a:t>
            </a:r>
          </a:p>
          <a:p>
            <a:pPr>
              <a:buNone/>
            </a:pPr>
            <a:r>
              <a:rPr lang="pt-BR" dirty="0" smtClean="0"/>
              <a:t>Benignas   e a indicação é a EXCISÃO</a:t>
            </a:r>
            <a:endParaRPr lang="pt-B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TRATAMENTO DAS ESTENOSES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- Curtas – excisão circular e anastomose primária                           </a:t>
            </a:r>
          </a:p>
          <a:p>
            <a:pPr>
              <a:buNone/>
            </a:pPr>
            <a:r>
              <a:rPr lang="pt-BR" dirty="0" smtClean="0"/>
              <a:t> </a:t>
            </a:r>
            <a:r>
              <a:rPr lang="pt-BR" dirty="0" smtClean="0"/>
              <a:t>                  </a:t>
            </a:r>
            <a:r>
              <a:rPr lang="pt-BR" dirty="0" err="1" smtClean="0"/>
              <a:t>recuparação</a:t>
            </a:r>
            <a:r>
              <a:rPr lang="pt-BR" dirty="0" smtClean="0"/>
              <a:t> rápida – 5  -7 </a:t>
            </a:r>
            <a:r>
              <a:rPr lang="pt-BR" dirty="0" err="1" smtClean="0"/>
              <a:t>dd</a:t>
            </a: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FontTx/>
              <a:buChar char="-"/>
            </a:pPr>
            <a:r>
              <a:rPr lang="pt-BR" dirty="0" smtClean="0"/>
              <a:t>Longas – indução de crescimento  através ressecções  </a:t>
            </a:r>
          </a:p>
          <a:p>
            <a:pPr>
              <a:buFontTx/>
              <a:buChar char="-"/>
            </a:pPr>
            <a:r>
              <a:rPr lang="pt-BR" dirty="0" smtClean="0"/>
              <a:t> </a:t>
            </a:r>
            <a:r>
              <a:rPr lang="pt-BR" dirty="0" smtClean="0"/>
              <a:t>                </a:t>
            </a:r>
            <a:r>
              <a:rPr lang="pt-BR" dirty="0" err="1" smtClean="0"/>
              <a:t>estadiadas</a:t>
            </a:r>
            <a:r>
              <a:rPr lang="pt-BR" dirty="0" smtClean="0"/>
              <a:t>.  </a:t>
            </a:r>
          </a:p>
          <a:p>
            <a:pPr>
              <a:buFontTx/>
              <a:buChar char="-"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                                                                J. </a:t>
            </a:r>
            <a:r>
              <a:rPr lang="pt-BR" dirty="0" err="1" smtClean="0"/>
              <a:t>Foker</a:t>
            </a:r>
            <a:r>
              <a:rPr lang="pt-BR" dirty="0" smtClean="0"/>
              <a:t>                   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Ressecção  </a:t>
            </a:r>
            <a:r>
              <a:rPr lang="pt-BR" dirty="0" err="1" smtClean="0"/>
              <a:t>Estadiada</a:t>
            </a:r>
            <a:r>
              <a:rPr lang="pt-BR" dirty="0" smtClean="0"/>
              <a:t>   J. </a:t>
            </a:r>
            <a:r>
              <a:rPr lang="pt-BR" dirty="0" err="1" smtClean="0"/>
              <a:t>Foker</a:t>
            </a:r>
            <a:endParaRPr lang="pt-BR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6559" y="1935163"/>
            <a:ext cx="3530881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FOLLOW  UP  PRECOCE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RX DO CONTORNO ESOFAGIANO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ENDOSCOPIA  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SEED – avaliação de malformações do TGI associadas</a:t>
            </a:r>
          </a:p>
          <a:p>
            <a:endParaRPr lang="pt-BR" dirty="0" smtClean="0"/>
          </a:p>
          <a:p>
            <a:r>
              <a:rPr lang="pt-BR" dirty="0" smtClean="0"/>
              <a:t>MANOMETRIA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AVALIAÇÃO DA  FUNÇÃO PULMONAR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   J. </a:t>
            </a:r>
            <a:r>
              <a:rPr lang="pt-BR" dirty="0" err="1" smtClean="0"/>
              <a:t>Foker</a:t>
            </a:r>
            <a:r>
              <a:rPr lang="pt-BR" dirty="0" smtClean="0"/>
              <a:t>  - USA</a:t>
            </a:r>
            <a:endParaRPr lang="pt-B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PÓS  OPERATÓRIO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772816"/>
            <a:ext cx="8363272" cy="4551784"/>
          </a:xfrm>
        </p:spPr>
        <p:txBody>
          <a:bodyPr>
            <a:normAutofit fontScale="77500" lnSpcReduction="20000"/>
          </a:bodyPr>
          <a:lstStyle/>
          <a:p>
            <a:r>
              <a:rPr lang="pt-BR" b="1" dirty="0" smtClean="0"/>
              <a:t>Avaliação  da  função  esofagiana</a:t>
            </a:r>
          </a:p>
          <a:p>
            <a:pPr>
              <a:buNone/>
            </a:pPr>
            <a:r>
              <a:rPr lang="pt-BR" dirty="0" smtClean="0"/>
              <a:t>-</a:t>
            </a:r>
            <a:r>
              <a:rPr lang="pt-BR" dirty="0" err="1" smtClean="0"/>
              <a:t>peristalse</a:t>
            </a:r>
            <a:r>
              <a:rPr lang="pt-BR" dirty="0" smtClean="0"/>
              <a:t>                           </a:t>
            </a:r>
          </a:p>
          <a:p>
            <a:pPr>
              <a:buNone/>
            </a:pPr>
            <a:r>
              <a:rPr lang="pt-BR" dirty="0" smtClean="0"/>
              <a:t>-coordenação   </a:t>
            </a:r>
          </a:p>
          <a:p>
            <a:pPr>
              <a:buNone/>
            </a:pPr>
            <a:r>
              <a:rPr lang="pt-BR" dirty="0" smtClean="0"/>
              <a:t>-RGE   </a:t>
            </a:r>
          </a:p>
          <a:p>
            <a:pPr>
              <a:buNone/>
            </a:pPr>
            <a:r>
              <a:rPr lang="pt-BR" dirty="0" smtClean="0"/>
              <a:t>-Esôfago de </a:t>
            </a:r>
            <a:r>
              <a:rPr lang="pt-BR" dirty="0" err="1" smtClean="0"/>
              <a:t>Barrett</a:t>
            </a:r>
            <a:r>
              <a:rPr lang="pt-BR" dirty="0" smtClean="0"/>
              <a:t> presente?</a:t>
            </a:r>
          </a:p>
          <a:p>
            <a:pPr>
              <a:buNone/>
            </a:pPr>
            <a:r>
              <a:rPr lang="pt-BR" dirty="0" smtClean="0"/>
              <a:t>-</a:t>
            </a:r>
            <a:r>
              <a:rPr lang="pt-BR" dirty="0" err="1" smtClean="0"/>
              <a:t>Metaplasia</a:t>
            </a:r>
            <a:r>
              <a:rPr lang="pt-BR" dirty="0" smtClean="0"/>
              <a:t>  gástrica  / intestinal presente ? 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        J.   </a:t>
            </a:r>
            <a:r>
              <a:rPr lang="pt-BR" dirty="0" err="1" smtClean="0"/>
              <a:t>Foker</a:t>
            </a:r>
            <a:r>
              <a:rPr lang="pt-BR" dirty="0" smtClean="0"/>
              <a:t>   - USA</a:t>
            </a:r>
          </a:p>
          <a:p>
            <a:pPr>
              <a:buNone/>
            </a:pPr>
            <a:endParaRPr lang="pt-BR" dirty="0" smtClean="0"/>
          </a:p>
          <a:p>
            <a:r>
              <a:rPr lang="pt-BR" b="1" dirty="0" smtClean="0"/>
              <a:t>Estenose </a:t>
            </a:r>
            <a:r>
              <a:rPr lang="pt-BR" dirty="0" smtClean="0"/>
              <a:t>= dilatação + </a:t>
            </a:r>
            <a:r>
              <a:rPr lang="pt-BR" dirty="0" err="1" smtClean="0"/>
              <a:t>mitomicina</a:t>
            </a:r>
            <a:r>
              <a:rPr lang="pt-BR" dirty="0" smtClean="0"/>
              <a:t> (MMC)</a:t>
            </a:r>
          </a:p>
          <a:p>
            <a:r>
              <a:rPr lang="pt-BR" b="1" dirty="0" smtClean="0"/>
              <a:t>Estenoses longas  refratárias a </a:t>
            </a:r>
            <a:r>
              <a:rPr lang="pt-BR" b="1" dirty="0" err="1" smtClean="0"/>
              <a:t>tto</a:t>
            </a:r>
            <a:r>
              <a:rPr lang="pt-BR" b="1" dirty="0" smtClean="0"/>
              <a:t> </a:t>
            </a:r>
            <a:r>
              <a:rPr lang="pt-BR" dirty="0" smtClean="0"/>
              <a:t>= ressecções </a:t>
            </a:r>
            <a:r>
              <a:rPr lang="pt-BR" dirty="0" err="1" smtClean="0"/>
              <a:t>estadiadas</a:t>
            </a:r>
            <a:r>
              <a:rPr lang="pt-BR" dirty="0" smtClean="0"/>
              <a:t> </a:t>
            </a:r>
          </a:p>
          <a:p>
            <a:r>
              <a:rPr lang="pt-BR" dirty="0" smtClean="0"/>
              <a:t>Fístula </a:t>
            </a:r>
            <a:r>
              <a:rPr lang="pt-BR" dirty="0" err="1" smtClean="0"/>
              <a:t>recurrente</a:t>
            </a:r>
            <a:r>
              <a:rPr lang="pt-BR" dirty="0" smtClean="0"/>
              <a:t> = dilatação  – MMC – STENT – CIRURGIA</a:t>
            </a:r>
          </a:p>
          <a:p>
            <a:r>
              <a:rPr lang="pt-BR" dirty="0" smtClean="0"/>
              <a:t> 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    </a:t>
            </a:r>
            <a:r>
              <a:rPr lang="pt-BR" dirty="0" err="1" smtClean="0"/>
              <a:t>A.</a:t>
            </a:r>
            <a:r>
              <a:rPr lang="pt-BR" dirty="0" smtClean="0"/>
              <a:t>Pierro  - Londres – UK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 D. </a:t>
            </a:r>
            <a:r>
              <a:rPr lang="pt-BR" dirty="0" err="1" smtClean="0"/>
              <a:t>Levèsque</a:t>
            </a:r>
            <a:r>
              <a:rPr lang="pt-BR" dirty="0" smtClean="0"/>
              <a:t> – Montreal - Canadá                             </a:t>
            </a:r>
            <a:endParaRPr lang="pt-B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REFLUXO GASTRO-ESOFAGIANO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FATORES QUE CONTRIBUEM</a:t>
            </a:r>
          </a:p>
          <a:p>
            <a:pPr>
              <a:buFontTx/>
              <a:buChar char="-"/>
            </a:pPr>
            <a:r>
              <a:rPr lang="pt-BR" dirty="0" err="1" smtClean="0"/>
              <a:t>Dismotilidade</a:t>
            </a:r>
            <a:r>
              <a:rPr lang="pt-BR" dirty="0" smtClean="0"/>
              <a:t> esofagiana / gástrica</a:t>
            </a:r>
          </a:p>
          <a:p>
            <a:pPr>
              <a:buFontTx/>
              <a:buChar char="-"/>
            </a:pPr>
            <a:r>
              <a:rPr lang="pt-BR" dirty="0" smtClean="0"/>
              <a:t>Estômago pequeno</a:t>
            </a:r>
          </a:p>
          <a:p>
            <a:pPr>
              <a:buFontTx/>
              <a:buChar char="-"/>
            </a:pPr>
            <a:r>
              <a:rPr lang="pt-BR" dirty="0" smtClean="0"/>
              <a:t>Junção </a:t>
            </a:r>
            <a:r>
              <a:rPr lang="pt-BR" dirty="0" err="1" smtClean="0"/>
              <a:t>esôfago-gástrica</a:t>
            </a:r>
            <a:r>
              <a:rPr lang="pt-BR" dirty="0" smtClean="0"/>
              <a:t> acima do diafragma / perda da angulação</a:t>
            </a:r>
          </a:p>
          <a:p>
            <a:pPr>
              <a:buFontTx/>
              <a:buChar char="-"/>
            </a:pPr>
            <a:r>
              <a:rPr lang="pt-BR" dirty="0" smtClean="0"/>
              <a:t>Estenose da anastomose</a:t>
            </a:r>
          </a:p>
          <a:p>
            <a:pPr>
              <a:buFontTx/>
              <a:buChar char="-"/>
            </a:pPr>
            <a:r>
              <a:rPr lang="pt-BR" dirty="0" err="1" smtClean="0"/>
              <a:t>Gastrostomia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  </a:t>
            </a:r>
          </a:p>
          <a:p>
            <a:pPr>
              <a:buNone/>
            </a:pPr>
            <a:r>
              <a:rPr lang="pt-BR" dirty="0" smtClean="0"/>
              <a:t>                                                      S. </a:t>
            </a:r>
            <a:r>
              <a:rPr lang="pt-BR" dirty="0" err="1" smtClean="0"/>
              <a:t>Nurko</a:t>
            </a:r>
            <a:r>
              <a:rPr lang="pt-BR" dirty="0" smtClean="0"/>
              <a:t> – Boston - USA</a:t>
            </a:r>
          </a:p>
          <a:p>
            <a:pPr>
              <a:buFontTx/>
              <a:buChar char="-"/>
            </a:pPr>
            <a:endParaRPr lang="pt-B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RGE – Tratamento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b="1" dirty="0" smtClean="0"/>
              <a:t>   CLÍNICO </a:t>
            </a:r>
          </a:p>
          <a:p>
            <a:pPr>
              <a:buFontTx/>
              <a:buChar char="-"/>
            </a:pPr>
            <a:r>
              <a:rPr lang="pt-BR" dirty="0" err="1" smtClean="0"/>
              <a:t>Omeprazol</a:t>
            </a:r>
            <a:r>
              <a:rPr lang="pt-BR" dirty="0" smtClean="0"/>
              <a:t> – duração 1 ano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b="1" dirty="0" smtClean="0"/>
              <a:t>    CIRÚRGICO</a:t>
            </a:r>
          </a:p>
          <a:p>
            <a:pPr>
              <a:buNone/>
            </a:pPr>
            <a:r>
              <a:rPr lang="pt-BR" b="1" dirty="0" smtClean="0"/>
              <a:t>Indicação</a:t>
            </a:r>
          </a:p>
          <a:p>
            <a:pPr>
              <a:buNone/>
            </a:pPr>
            <a:r>
              <a:rPr lang="pt-BR" dirty="0" smtClean="0"/>
              <a:t>-Estenoses </a:t>
            </a:r>
            <a:r>
              <a:rPr lang="pt-BR" dirty="0" err="1" smtClean="0"/>
              <a:t>recurrentes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-PO de </a:t>
            </a:r>
            <a:r>
              <a:rPr lang="pt-BR" dirty="0" err="1" smtClean="0"/>
              <a:t>Long</a:t>
            </a:r>
            <a:r>
              <a:rPr lang="pt-BR" dirty="0" smtClean="0"/>
              <a:t> </a:t>
            </a:r>
            <a:r>
              <a:rPr lang="pt-BR" dirty="0" err="1" smtClean="0"/>
              <a:t>Gap</a:t>
            </a:r>
            <a:r>
              <a:rPr lang="pt-BR" dirty="0" smtClean="0"/>
              <a:t> (terá pelo menos um Nissen )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</a:t>
            </a:r>
            <a:r>
              <a:rPr lang="pt-BR" dirty="0" err="1" smtClean="0"/>
              <a:t>J.Tovar</a:t>
            </a:r>
            <a:r>
              <a:rPr lang="pt-BR" dirty="0" smtClean="0"/>
              <a:t> – Madri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              Espanha</a:t>
            </a:r>
            <a:endParaRPr lang="pt-B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MOTILIDADE  ESOFAGIANA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 Quando suspeitar  de </a:t>
            </a:r>
            <a:r>
              <a:rPr lang="pt-BR" dirty="0" err="1" smtClean="0"/>
              <a:t>hipomotilidade</a:t>
            </a:r>
            <a:r>
              <a:rPr lang="pt-BR" dirty="0" smtClean="0"/>
              <a:t>  / </a:t>
            </a:r>
            <a:r>
              <a:rPr lang="pt-BR" dirty="0" err="1" smtClean="0"/>
              <a:t>dismotilidade</a:t>
            </a:r>
            <a:r>
              <a:rPr lang="pt-BR" dirty="0" smtClean="0"/>
              <a:t>?</a:t>
            </a:r>
          </a:p>
          <a:p>
            <a:pPr>
              <a:buNone/>
            </a:pPr>
            <a:r>
              <a:rPr lang="pt-BR" dirty="0" smtClean="0"/>
              <a:t>-Dificuldade de alimentação</a:t>
            </a:r>
          </a:p>
          <a:p>
            <a:pPr>
              <a:buFontTx/>
              <a:buChar char="-"/>
            </a:pPr>
            <a:r>
              <a:rPr lang="pt-BR" dirty="0" smtClean="0"/>
              <a:t>Regurgitação</a:t>
            </a:r>
          </a:p>
          <a:p>
            <a:pPr>
              <a:buFontTx/>
              <a:buChar char="-"/>
            </a:pPr>
            <a:r>
              <a:rPr lang="pt-BR" dirty="0" smtClean="0"/>
              <a:t>Dificuldade de ganho ponderal</a:t>
            </a:r>
          </a:p>
          <a:p>
            <a:pPr>
              <a:buFontTx/>
              <a:buChar char="-"/>
            </a:pPr>
            <a:r>
              <a:rPr lang="pt-BR" dirty="0" smtClean="0"/>
              <a:t>Sintomas respiratórios</a:t>
            </a:r>
          </a:p>
          <a:p>
            <a:pPr>
              <a:buFontTx/>
              <a:buChar char="-"/>
            </a:pPr>
            <a:r>
              <a:rPr lang="pt-BR" dirty="0" err="1" smtClean="0"/>
              <a:t>Impactação</a:t>
            </a:r>
            <a:r>
              <a:rPr lang="pt-BR" dirty="0" smtClean="0"/>
              <a:t>  alimentar</a:t>
            </a:r>
          </a:p>
          <a:p>
            <a:pPr>
              <a:buFontTx/>
              <a:buChar char="-"/>
            </a:pPr>
            <a:r>
              <a:rPr lang="pt-BR" dirty="0" smtClean="0"/>
              <a:t>Deglutição lenta  - “ </a:t>
            </a:r>
            <a:r>
              <a:rPr lang="pt-BR" dirty="0" err="1" smtClean="0"/>
              <a:t>slow</a:t>
            </a:r>
            <a:r>
              <a:rPr lang="pt-BR" dirty="0" smtClean="0"/>
              <a:t> </a:t>
            </a:r>
            <a:r>
              <a:rPr lang="pt-BR" dirty="0" err="1" smtClean="0"/>
              <a:t>eater</a:t>
            </a:r>
            <a:r>
              <a:rPr lang="pt-BR" dirty="0" smtClean="0"/>
              <a:t> “</a:t>
            </a:r>
          </a:p>
          <a:p>
            <a:pPr>
              <a:buFontTx/>
              <a:buChar char="-"/>
            </a:pPr>
            <a:r>
              <a:rPr lang="pt-BR" dirty="0" smtClean="0"/>
              <a:t>        </a:t>
            </a:r>
            <a:r>
              <a:rPr lang="pt-BR" b="1" dirty="0" smtClean="0"/>
              <a:t>Citação </a:t>
            </a:r>
            <a:r>
              <a:rPr lang="pt-BR" dirty="0" smtClean="0"/>
              <a:t>– Estudo neuronal – </a:t>
            </a:r>
            <a:r>
              <a:rPr lang="pt-BR" dirty="0" err="1" smtClean="0"/>
              <a:t>Hipoplasia</a:t>
            </a:r>
            <a:r>
              <a:rPr lang="pt-BR" dirty="0" smtClean="0"/>
              <a:t> de plexo de </a:t>
            </a:r>
            <a:r>
              <a:rPr lang="pt-BR" dirty="0" err="1" smtClean="0"/>
              <a:t>Auerbach</a:t>
            </a:r>
            <a:r>
              <a:rPr lang="pt-BR" dirty="0" smtClean="0"/>
              <a:t> / alterações de </a:t>
            </a:r>
            <a:r>
              <a:rPr lang="pt-BR" dirty="0" err="1" smtClean="0"/>
              <a:t>céls</a:t>
            </a:r>
            <a:r>
              <a:rPr lang="pt-BR" dirty="0" smtClean="0"/>
              <a:t> de </a:t>
            </a:r>
            <a:r>
              <a:rPr lang="pt-BR" dirty="0" err="1" smtClean="0"/>
              <a:t>Cajal</a:t>
            </a:r>
            <a:r>
              <a:rPr lang="pt-BR" dirty="0" smtClean="0"/>
              <a:t> no esôfago distal   induzindo a DISMOTILIDADE  que se intensifica no pós-operatório  - JPS  1997</a:t>
            </a:r>
          </a:p>
          <a:p>
            <a:pPr>
              <a:buNone/>
            </a:pPr>
            <a:r>
              <a:rPr lang="pt-BR" dirty="0" smtClean="0"/>
              <a:t>                                                   </a:t>
            </a:r>
            <a:r>
              <a:rPr lang="pt-BR" dirty="0" err="1" smtClean="0"/>
              <a:t>A.Aspirot</a:t>
            </a:r>
            <a:r>
              <a:rPr lang="pt-BR" dirty="0" smtClean="0"/>
              <a:t>  - Montreal - Canadá</a:t>
            </a:r>
            <a:endParaRPr lang="pt-B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CRITÉRIOS DE AVALIAÇÃO  ROTTERDAM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FOLLOW  UP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-Alimentar / Digestivo -  </a:t>
            </a:r>
            <a:r>
              <a:rPr lang="pt-BR" dirty="0" err="1" smtClean="0"/>
              <a:t>Disfagia</a:t>
            </a:r>
            <a:r>
              <a:rPr lang="pt-BR" dirty="0" smtClean="0"/>
              <a:t>? &gt; Endoscopia</a:t>
            </a:r>
          </a:p>
          <a:p>
            <a:pPr>
              <a:buNone/>
            </a:pPr>
            <a:r>
              <a:rPr lang="pt-BR" dirty="0" smtClean="0"/>
              <a:t>                            -  Esofagite – RGE  x  </a:t>
            </a:r>
            <a:r>
              <a:rPr lang="pt-BR" dirty="0" err="1" smtClean="0"/>
              <a:t>Dismotilidade</a:t>
            </a:r>
            <a:endParaRPr lang="pt-BR" dirty="0" smtClean="0"/>
          </a:p>
          <a:p>
            <a:pPr>
              <a:buFontTx/>
              <a:buChar char="-"/>
            </a:pPr>
            <a:r>
              <a:rPr lang="pt-BR" dirty="0" smtClean="0"/>
              <a:t>Respiratório – Obstrutivo ?</a:t>
            </a:r>
          </a:p>
          <a:p>
            <a:pPr>
              <a:buFontTx/>
              <a:buChar char="-"/>
            </a:pPr>
            <a:r>
              <a:rPr lang="pt-BR" dirty="0" smtClean="0"/>
              <a:t>Desenvolvimento Pondero </a:t>
            </a:r>
            <a:r>
              <a:rPr lang="pt-BR" dirty="0" err="1" smtClean="0"/>
              <a:t>Estatural</a:t>
            </a:r>
            <a:endParaRPr lang="pt-BR" dirty="0" smtClean="0"/>
          </a:p>
          <a:p>
            <a:pPr>
              <a:buFontTx/>
              <a:buChar char="-"/>
            </a:pPr>
            <a:r>
              <a:rPr lang="pt-BR" dirty="0" smtClean="0"/>
              <a:t>Performance Escolar</a:t>
            </a:r>
          </a:p>
          <a:p>
            <a:pPr>
              <a:buNone/>
            </a:pPr>
            <a:r>
              <a:rPr lang="pt-BR" dirty="0" smtClean="0"/>
              <a:t>                                                       A. Klein- </a:t>
            </a:r>
            <a:r>
              <a:rPr lang="pt-BR" dirty="0" err="1" smtClean="0"/>
              <a:t>Rotterdam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                                                                        Holanda   </a:t>
            </a:r>
          </a:p>
          <a:p>
            <a:pPr>
              <a:buFontTx/>
              <a:buChar char="-"/>
            </a:pPr>
            <a:endParaRPr lang="pt-BR" dirty="0" smtClean="0"/>
          </a:p>
          <a:p>
            <a:pPr>
              <a:buFontTx/>
              <a:buChar char="-"/>
            </a:pPr>
            <a:endParaRPr lang="pt-BR" dirty="0" smtClean="0"/>
          </a:p>
          <a:p>
            <a:pPr>
              <a:buFontTx/>
              <a:buChar char="-"/>
            </a:pPr>
            <a:endParaRPr lang="pt-B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FOLLOW  UP  DO  ADULTO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 smtClean="0"/>
              <a:t>Como ?</a:t>
            </a:r>
          </a:p>
          <a:p>
            <a:pPr>
              <a:buNone/>
            </a:pPr>
            <a:r>
              <a:rPr lang="pt-BR" dirty="0" smtClean="0"/>
              <a:t> </a:t>
            </a:r>
            <a:r>
              <a:rPr lang="pt-BR" b="1" dirty="0" smtClean="0"/>
              <a:t>Questões clínicas- </a:t>
            </a:r>
            <a:r>
              <a:rPr lang="pt-BR" dirty="0" smtClean="0"/>
              <a:t>RGE, </a:t>
            </a:r>
            <a:r>
              <a:rPr lang="pt-BR" dirty="0" err="1" smtClean="0"/>
              <a:t>Disfagia</a:t>
            </a:r>
            <a:r>
              <a:rPr lang="pt-BR" dirty="0" smtClean="0"/>
              <a:t>,Dispepsia, Sintomas respiratórios ,sintomas </a:t>
            </a:r>
            <a:r>
              <a:rPr lang="pt-BR" dirty="0" err="1" smtClean="0"/>
              <a:t>músculo-esqueléticos</a:t>
            </a:r>
            <a:r>
              <a:rPr lang="pt-BR" dirty="0" smtClean="0"/>
              <a:t> ?</a:t>
            </a:r>
          </a:p>
          <a:p>
            <a:pPr>
              <a:buNone/>
            </a:pPr>
            <a:r>
              <a:rPr lang="pt-BR" b="1" dirty="0" smtClean="0"/>
              <a:t>Questionário </a:t>
            </a:r>
            <a:r>
              <a:rPr lang="pt-BR" i="1" dirty="0" smtClean="0"/>
              <a:t>– modo/tipo e tempo de alimentação –</a:t>
            </a:r>
          </a:p>
          <a:p>
            <a:pPr>
              <a:buNone/>
            </a:pPr>
            <a:r>
              <a:rPr lang="pt-BR" b="1" i="1" dirty="0" smtClean="0"/>
              <a:t> </a:t>
            </a:r>
            <a:r>
              <a:rPr lang="pt-BR" i="1" dirty="0" smtClean="0"/>
              <a:t>ganho ponderal e prática de esporte</a:t>
            </a:r>
            <a:r>
              <a:rPr lang="pt-BR" b="1" i="1" dirty="0" smtClean="0"/>
              <a:t>  </a:t>
            </a:r>
          </a:p>
          <a:p>
            <a:pPr>
              <a:buNone/>
            </a:pPr>
            <a:r>
              <a:rPr lang="pt-BR" b="1" i="1" dirty="0" smtClean="0"/>
              <a:t>Investigação -  </a:t>
            </a:r>
            <a:r>
              <a:rPr lang="pt-BR" dirty="0" smtClean="0"/>
              <a:t> </a:t>
            </a:r>
            <a:r>
              <a:rPr lang="pt-BR" dirty="0" err="1" smtClean="0"/>
              <a:t>phmetria</a:t>
            </a:r>
            <a:endParaRPr lang="pt-BR" dirty="0" smtClean="0"/>
          </a:p>
          <a:p>
            <a:pPr>
              <a:buNone/>
            </a:pPr>
            <a:r>
              <a:rPr lang="pt-BR" b="1" i="1" dirty="0" smtClean="0"/>
              <a:t>                                </a:t>
            </a:r>
            <a:r>
              <a:rPr lang="pt-BR" b="1" i="1" dirty="0" err="1" smtClean="0"/>
              <a:t>manometria</a:t>
            </a:r>
            <a:endParaRPr lang="pt-BR" b="1" i="1" dirty="0" smtClean="0"/>
          </a:p>
          <a:p>
            <a:pPr>
              <a:buNone/>
            </a:pPr>
            <a:r>
              <a:rPr lang="pt-BR" dirty="0" smtClean="0"/>
              <a:t>                              endoscopia</a:t>
            </a:r>
            <a:r>
              <a:rPr lang="pt-BR" b="1" i="1" dirty="0" smtClean="0"/>
              <a:t> </a:t>
            </a:r>
          </a:p>
          <a:p>
            <a:pPr>
              <a:buNone/>
            </a:pPr>
            <a:r>
              <a:rPr lang="pt-BR" b="1" i="1" dirty="0" smtClean="0"/>
              <a:t>                                                     M. </a:t>
            </a:r>
            <a:r>
              <a:rPr lang="pt-BR" b="1" i="1" dirty="0" err="1" smtClean="0"/>
              <a:t>Bouin</a:t>
            </a:r>
            <a:r>
              <a:rPr lang="pt-BR" b="1" i="1" dirty="0" smtClean="0"/>
              <a:t> – Montreal -QC                         </a:t>
            </a:r>
            <a:endParaRPr lang="pt-BR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FOLLOW  UP  TARDIO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Porque ?</a:t>
            </a:r>
          </a:p>
          <a:p>
            <a:pPr>
              <a:buNone/>
            </a:pPr>
            <a:r>
              <a:rPr lang="pt-BR" dirty="0" smtClean="0"/>
              <a:t>Investigação de esôfago de </a:t>
            </a:r>
            <a:r>
              <a:rPr lang="pt-BR" dirty="0" err="1" smtClean="0"/>
              <a:t>Barrett</a:t>
            </a:r>
            <a:r>
              <a:rPr lang="pt-BR" dirty="0" smtClean="0"/>
              <a:t> </a:t>
            </a:r>
          </a:p>
          <a:p>
            <a:pPr>
              <a:buNone/>
            </a:pPr>
            <a:r>
              <a:rPr lang="pt-BR" b="1" dirty="0" smtClean="0"/>
              <a:t>     Proposta </a:t>
            </a:r>
            <a:r>
              <a:rPr lang="pt-BR" dirty="0" smtClean="0"/>
              <a:t>-  Endoscopia com biópsia – 16 anos de idade , repetindo a cada 5 -10 anos – Lancet 2009</a:t>
            </a:r>
            <a:endParaRPr lang="pt-B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EAT</a:t>
            </a:r>
            <a:r>
              <a:rPr lang="pt-BR" dirty="0" smtClean="0"/>
              <a:t>-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Federation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b="1" dirty="0" err="1" smtClean="0"/>
              <a:t>E</a:t>
            </a:r>
            <a:r>
              <a:rPr lang="pt-BR" dirty="0" err="1" smtClean="0"/>
              <a:t>sophageal</a:t>
            </a:r>
            <a:r>
              <a:rPr lang="pt-BR" dirty="0" smtClean="0"/>
              <a:t> </a:t>
            </a:r>
            <a:r>
              <a:rPr lang="pt-BR" b="1" dirty="0" err="1" smtClean="0"/>
              <a:t>A</a:t>
            </a:r>
            <a:r>
              <a:rPr lang="pt-BR" dirty="0" err="1" smtClean="0"/>
              <a:t>tresia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 </a:t>
            </a:r>
            <a:r>
              <a:rPr lang="pt-BR" b="1" dirty="0" err="1" smtClean="0"/>
              <a:t>T</a:t>
            </a:r>
            <a:r>
              <a:rPr lang="pt-BR" dirty="0" err="1" smtClean="0"/>
              <a:t>raqueoesophageal</a:t>
            </a:r>
            <a:r>
              <a:rPr lang="pt-BR" dirty="0" smtClean="0"/>
              <a:t>  Fístula </a:t>
            </a:r>
            <a:r>
              <a:rPr lang="pt-BR" dirty="0" err="1" smtClean="0"/>
              <a:t>Support</a:t>
            </a:r>
            <a:r>
              <a:rPr lang="pt-BR" dirty="0" smtClean="0"/>
              <a:t> </a:t>
            </a:r>
            <a:r>
              <a:rPr lang="pt-BR" dirty="0" err="1" smtClean="0"/>
              <a:t>Group</a:t>
            </a:r>
            <a:r>
              <a:rPr lang="pt-BR" dirty="0" smtClean="0"/>
              <a:t> 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pt-BR" dirty="0" smtClean="0"/>
              <a:t>Participantes – França, UK. , Holanda, Alemanha, Itália</a:t>
            </a:r>
          </a:p>
          <a:p>
            <a:pPr>
              <a:buNone/>
            </a:pPr>
            <a:r>
              <a:rPr lang="pt-BR" dirty="0" smtClean="0"/>
              <a:t>                           USA, Canadá, Austrália  </a:t>
            </a:r>
          </a:p>
          <a:p>
            <a:pPr>
              <a:buNone/>
            </a:pPr>
            <a:r>
              <a:rPr lang="pt-BR" b="1" dirty="0" smtClean="0"/>
              <a:t>Objetivos e Ações</a:t>
            </a:r>
          </a:p>
          <a:p>
            <a:pPr>
              <a:buNone/>
            </a:pPr>
            <a:r>
              <a:rPr lang="pt-BR" dirty="0" smtClean="0"/>
              <a:t> – </a:t>
            </a:r>
            <a:r>
              <a:rPr lang="pt-BR" dirty="0" smtClean="0"/>
              <a:t>E</a:t>
            </a:r>
            <a:r>
              <a:rPr lang="pt-BR" dirty="0" smtClean="0"/>
              <a:t>sclarecimento   </a:t>
            </a:r>
            <a:r>
              <a:rPr lang="pt-BR" dirty="0" smtClean="0"/>
              <a:t>e   conforto </a:t>
            </a:r>
            <a:r>
              <a:rPr lang="pt-BR" dirty="0" smtClean="0"/>
              <a:t> a família –até por  telefone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 - Fóruns sociais – troca de informações  e  apoio</a:t>
            </a:r>
          </a:p>
          <a:p>
            <a:pPr>
              <a:buNone/>
            </a:pPr>
            <a:r>
              <a:rPr lang="pt-BR" dirty="0" smtClean="0"/>
              <a:t> -Conscientização  e  compartilhamento de boas práticas médicas</a:t>
            </a:r>
          </a:p>
          <a:p>
            <a:pPr>
              <a:buNone/>
            </a:pPr>
            <a:r>
              <a:rPr lang="pt-BR" dirty="0" smtClean="0"/>
              <a:t> -  Conferências , workshops e publicações  multidisciplinares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 </a:t>
            </a:r>
            <a:r>
              <a:rPr lang="pt-BR" dirty="0" err="1" smtClean="0"/>
              <a:t>S.</a:t>
            </a:r>
            <a:r>
              <a:rPr lang="pt-BR" dirty="0" smtClean="0"/>
              <a:t>Slater – UK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 J. </a:t>
            </a:r>
            <a:r>
              <a:rPr lang="pt-BR" dirty="0" err="1" smtClean="0"/>
              <a:t>Fruithot</a:t>
            </a:r>
            <a:r>
              <a:rPr lang="pt-BR" dirty="0" smtClean="0"/>
              <a:t>  - Holanda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EAT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 smtClean="0"/>
              <a:t>    </a:t>
            </a:r>
            <a:r>
              <a:rPr lang="pt-BR" b="1" dirty="0" smtClean="0"/>
              <a:t>Ações</a:t>
            </a:r>
          </a:p>
          <a:p>
            <a:r>
              <a:rPr lang="pt-BR" dirty="0" smtClean="0"/>
              <a:t>Suporte financeiro</a:t>
            </a:r>
          </a:p>
          <a:p>
            <a:r>
              <a:rPr lang="pt-BR" dirty="0" smtClean="0"/>
              <a:t>Colaboração com cirurgiões e pesquisadores em centros médicos de excelência</a:t>
            </a:r>
          </a:p>
          <a:p>
            <a:r>
              <a:rPr lang="pt-BR" dirty="0" smtClean="0"/>
              <a:t>Fundos para pesquisa científica e educação continuada</a:t>
            </a:r>
          </a:p>
          <a:p>
            <a:pPr>
              <a:buNone/>
            </a:pPr>
            <a:r>
              <a:rPr lang="pt-BR" dirty="0" smtClean="0"/>
              <a:t>no acompanhamento do paciente portador de </a:t>
            </a:r>
            <a:r>
              <a:rPr lang="pt-BR" dirty="0" err="1" smtClean="0"/>
              <a:t>atresia</a:t>
            </a:r>
            <a:r>
              <a:rPr lang="pt-BR" dirty="0" smtClean="0"/>
              <a:t> do esôfago </a:t>
            </a:r>
          </a:p>
          <a:p>
            <a:pPr>
              <a:buNone/>
            </a:pPr>
            <a:r>
              <a:rPr lang="pt-BR" dirty="0" smtClean="0"/>
              <a:t>-Incentivar o esclarecimento sobre a patologia no pré-operatório e dos possíveis sintomas pós-operatórios</a:t>
            </a:r>
          </a:p>
          <a:p>
            <a:pPr>
              <a:buNone/>
            </a:pPr>
            <a:r>
              <a:rPr lang="pt-BR" dirty="0" smtClean="0"/>
              <a:t>                                                        G. Slater  - UK.</a:t>
            </a:r>
          </a:p>
          <a:p>
            <a:pPr>
              <a:buNone/>
            </a:pPr>
            <a:r>
              <a:rPr lang="pt-BR" dirty="0" smtClean="0"/>
              <a:t>                                                         J. </a:t>
            </a:r>
            <a:r>
              <a:rPr lang="pt-BR" dirty="0" err="1" smtClean="0"/>
              <a:t>Fruithof</a:t>
            </a:r>
            <a:r>
              <a:rPr lang="pt-BR" dirty="0" smtClean="0"/>
              <a:t> - Holanda  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EAT :</a:t>
            </a:r>
            <a:br>
              <a:rPr lang="pt-BR" dirty="0" smtClean="0"/>
            </a:br>
            <a:r>
              <a:rPr lang="pt-BR" dirty="0" smtClean="0"/>
              <a:t>NOSSOS  DESAFIOS,   E  DA COMUNIDADE    MÉDICA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Incentivar  a  comunidade    médica    a     promover COMPARTILHAMENTO de boas práticas médicas de modo TRANSPARENTE  E   ACESSÍVEL.</a:t>
            </a:r>
          </a:p>
          <a:p>
            <a:r>
              <a:rPr lang="pt-BR" dirty="0" smtClean="0"/>
              <a:t>Promover  pesquisas  sobre as  CONSEQUÊNCIAS  a longo prazo da </a:t>
            </a:r>
            <a:r>
              <a:rPr lang="pt-BR" dirty="0" err="1" smtClean="0"/>
              <a:t>atresia</a:t>
            </a:r>
            <a:r>
              <a:rPr lang="pt-BR" dirty="0" smtClean="0"/>
              <a:t> de esôfago.</a:t>
            </a:r>
          </a:p>
          <a:p>
            <a:r>
              <a:rPr lang="pt-BR" dirty="0" smtClean="0"/>
              <a:t>REGISTROS  INTERNACIONAIS  DE   FOLLOW UP – através  BANCO DE DADOS , para melhor entendimento dos casos  de </a:t>
            </a:r>
            <a:r>
              <a:rPr lang="pt-BR" dirty="0" err="1" smtClean="0"/>
              <a:t>atresia</a:t>
            </a:r>
            <a:r>
              <a:rPr lang="pt-BR" dirty="0" smtClean="0"/>
              <a:t> de esôfago do nascimento a idade adulta ( sucessos e insucessos ).</a:t>
            </a:r>
          </a:p>
          <a:p>
            <a:r>
              <a:rPr lang="pt-BR" dirty="0" smtClean="0"/>
              <a:t>Criar uma verdadeira rede de SUPORTE GLOBAL  aos Grupos de  Suporte ( Europa, América do Norte, </a:t>
            </a:r>
            <a:r>
              <a:rPr lang="pt-BR" dirty="0" err="1" smtClean="0"/>
              <a:t>Australásia</a:t>
            </a:r>
            <a:r>
              <a:rPr lang="pt-BR" dirty="0" smtClean="0"/>
              <a:t> e  África ).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                           G. Slater</a:t>
            </a:r>
          </a:p>
          <a:p>
            <a:pPr>
              <a:buNone/>
            </a:pPr>
            <a:r>
              <a:rPr lang="pt-BR" dirty="0" smtClean="0"/>
              <a:t>                                                                                        J. </a:t>
            </a:r>
            <a:r>
              <a:rPr lang="pt-BR" dirty="0" err="1" smtClean="0"/>
              <a:t>Fruithof</a:t>
            </a:r>
            <a:endParaRPr lang="pt-B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EAT – GRUPO DE SUPORTE</a:t>
            </a:r>
            <a:endParaRPr lang="pt-BR" dirty="0"/>
          </a:p>
        </p:txBody>
      </p:sp>
      <p:pic>
        <p:nvPicPr>
          <p:cNvPr id="1026" name="Picture 2" descr="C:\Users\Cliente\Desktop\IMG_029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OBJETIVOS   -      RJ 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pt-BR" dirty="0" smtClean="0"/>
              <a:t> ACOMPANHAMENTO MULTIDISCIPLINAR</a:t>
            </a:r>
          </a:p>
          <a:p>
            <a:pPr>
              <a:buFontTx/>
              <a:buChar char="-"/>
            </a:pPr>
            <a:endParaRPr lang="pt-BR" dirty="0" smtClean="0"/>
          </a:p>
          <a:p>
            <a:pPr>
              <a:buFontTx/>
              <a:buChar char="-"/>
            </a:pPr>
            <a:r>
              <a:rPr lang="pt-BR" dirty="0" smtClean="0"/>
              <a:t>ATENÇÃO AO FOLLOW  UP DO 1º ANO  DE </a:t>
            </a:r>
            <a:r>
              <a:rPr lang="pt-BR" dirty="0" err="1" smtClean="0"/>
              <a:t>P.O.</a:t>
            </a:r>
            <a:endParaRPr lang="pt-BR" dirty="0" smtClean="0"/>
          </a:p>
          <a:p>
            <a:pPr>
              <a:buFontTx/>
              <a:buChar char="-"/>
            </a:pPr>
            <a:endParaRPr lang="pt-BR" dirty="0" smtClean="0"/>
          </a:p>
          <a:p>
            <a:pPr>
              <a:buFontTx/>
              <a:buChar char="-"/>
            </a:pPr>
            <a:r>
              <a:rPr lang="pt-BR" dirty="0" smtClean="0"/>
              <a:t>MANTER  FOLLOW UP ATÉ A VIDA ADULTA 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PROPOSTA      -    RJ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CRIAR  EQUIPE MULTIDISCIPLINAR  </a:t>
            </a:r>
          </a:p>
          <a:p>
            <a:r>
              <a:rPr lang="pt-BR" dirty="0" smtClean="0"/>
              <a:t>CRIAR   UM SITE – Informação e  agregação</a:t>
            </a:r>
          </a:p>
          <a:p>
            <a:endParaRPr lang="pt-BR" dirty="0" smtClean="0"/>
          </a:p>
          <a:p>
            <a:r>
              <a:rPr lang="pt-BR" dirty="0" smtClean="0"/>
              <a:t>QUESTIONÁRIO DE AVALIAÇÃO CLÍNICA(</a:t>
            </a:r>
            <a:r>
              <a:rPr lang="pt-BR" dirty="0" err="1" smtClean="0"/>
              <a:t>1ºanoPO</a:t>
            </a:r>
            <a:r>
              <a:rPr lang="pt-BR" dirty="0" smtClean="0"/>
              <a:t>)</a:t>
            </a:r>
          </a:p>
          <a:p>
            <a:r>
              <a:rPr lang="pt-BR" dirty="0" smtClean="0"/>
              <a:t>QUESTIONÁRIO DE AVALIAÇÃO DE QUALIDADE DE VIDA -  </a:t>
            </a:r>
            <a:r>
              <a:rPr lang="pt-BR" dirty="0" err="1" smtClean="0"/>
              <a:t>Follow</a:t>
            </a:r>
            <a:r>
              <a:rPr lang="pt-BR" dirty="0" smtClean="0"/>
              <a:t> </a:t>
            </a:r>
            <a:r>
              <a:rPr lang="pt-BR" dirty="0" err="1" smtClean="0"/>
              <a:t>up</a:t>
            </a:r>
            <a:r>
              <a:rPr lang="pt-BR" dirty="0" smtClean="0"/>
              <a:t> tardio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“RECALL” DE PACIENTES OPERADOS</a:t>
            </a:r>
          </a:p>
          <a:p>
            <a:r>
              <a:rPr lang="pt-BR" dirty="0" smtClean="0"/>
              <a:t>REGISTRO DE DADOS  DOCUMENTADOS</a:t>
            </a:r>
            <a:endParaRPr lang="pt-BR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 smtClean="0"/>
              <a:t>VAMOS  TENTAR ?</a:t>
            </a:r>
            <a:endParaRPr lang="pt-BR" sz="48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                            </a:t>
            </a:r>
          </a:p>
          <a:p>
            <a:r>
              <a:rPr lang="pt-BR" sz="4400" dirty="0" smtClean="0"/>
              <a:t> </a:t>
            </a:r>
            <a:r>
              <a:rPr lang="pt-BR" sz="4400" dirty="0" smtClean="0"/>
              <a:t>           Obrigada</a:t>
            </a:r>
          </a:p>
          <a:p>
            <a:r>
              <a:rPr lang="pt-BR" sz="3200" dirty="0" smtClean="0"/>
              <a:t> </a:t>
            </a:r>
            <a:r>
              <a:rPr lang="pt-BR" sz="3200" dirty="0" smtClean="0"/>
              <a:t>                       anateresavacchiano@hotmail.com</a:t>
            </a:r>
            <a:endParaRPr lang="pt-BR" sz="3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7788" y="1476375"/>
            <a:ext cx="644842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PESQUISAS EM DESENVOLVIMENTO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Aterações</a:t>
            </a:r>
            <a:r>
              <a:rPr lang="pt-BR" dirty="0" smtClean="0"/>
              <a:t> em </a:t>
            </a:r>
            <a:r>
              <a:rPr lang="pt-BR" dirty="0" err="1" smtClean="0"/>
              <a:t>locus</a:t>
            </a:r>
            <a:r>
              <a:rPr lang="pt-BR" dirty="0" smtClean="0"/>
              <a:t> de gene – SOX E BMP (neurotransmissores  que em </a:t>
            </a:r>
            <a:r>
              <a:rPr lang="pt-BR" dirty="0" err="1" smtClean="0"/>
              <a:t>qtddes</a:t>
            </a:r>
            <a:r>
              <a:rPr lang="pt-BR" dirty="0" smtClean="0"/>
              <a:t> diferentes das ideais não permitem a separação do esôfago da </a:t>
            </a:r>
            <a:r>
              <a:rPr lang="pt-BR" dirty="0" err="1" smtClean="0"/>
              <a:t>traquéia</a:t>
            </a:r>
            <a:r>
              <a:rPr lang="pt-BR" dirty="0" smtClean="0"/>
              <a:t> )</a:t>
            </a:r>
          </a:p>
          <a:p>
            <a:r>
              <a:rPr lang="pt-BR" dirty="0" smtClean="0"/>
              <a:t>Análise da próxima sequencia genética</a:t>
            </a:r>
          </a:p>
          <a:p>
            <a:r>
              <a:rPr lang="pt-BR" dirty="0" smtClean="0"/>
              <a:t>Células tronco –desenvolvimento</a:t>
            </a:r>
          </a:p>
          <a:p>
            <a:r>
              <a:rPr lang="pt-BR" dirty="0" smtClean="0"/>
              <a:t>Alteração </a:t>
            </a:r>
            <a:r>
              <a:rPr lang="pt-BR" dirty="0" err="1" smtClean="0"/>
              <a:t>cromossomial</a:t>
            </a:r>
            <a:r>
              <a:rPr lang="pt-BR" dirty="0" smtClean="0"/>
              <a:t> - DENOVO</a:t>
            </a:r>
            <a:endParaRPr lang="pt-B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ENDOSCOPIA  -</a:t>
            </a:r>
            <a:br>
              <a:rPr lang="pt-BR" dirty="0" smtClean="0"/>
            </a:br>
            <a:r>
              <a:rPr lang="pt-BR" dirty="0" smtClean="0"/>
              <a:t> FOLLOW  UP  TARDIO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Primeira – 20 anos de idade</a:t>
            </a:r>
          </a:p>
          <a:p>
            <a:r>
              <a:rPr lang="pt-BR" dirty="0" smtClean="0"/>
              <a:t>5/5 anos  -  30 anos</a:t>
            </a:r>
          </a:p>
          <a:p>
            <a:r>
              <a:rPr lang="pt-BR" dirty="0" smtClean="0"/>
              <a:t>3/3 anos  -   40 anos</a:t>
            </a:r>
          </a:p>
          <a:p>
            <a:r>
              <a:rPr lang="pt-BR" dirty="0" smtClean="0"/>
              <a:t>1/ 1 ano    -   com biópsia de mucosa esofagiana a partir de   50 anos              </a:t>
            </a:r>
          </a:p>
          <a:p>
            <a:pPr>
              <a:buNone/>
            </a:pPr>
            <a:r>
              <a:rPr lang="pt-BR" dirty="0" smtClean="0"/>
              <a:t>                                                Tema Livre</a:t>
            </a:r>
            <a:endParaRPr lang="pt-B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675</TotalTime>
  <Words>1297</Words>
  <Application>Microsoft Office PowerPoint</Application>
  <PresentationFormat>Apresentação na tela (4:3)</PresentationFormat>
  <Paragraphs>245</Paragraphs>
  <Slides>37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38" baseType="lpstr">
      <vt:lpstr>Fluxo</vt:lpstr>
      <vt:lpstr>ATRESIA  DE ESÔFAGO  :                    DO FETO AO ADULTO</vt:lpstr>
      <vt:lpstr>EPIDEMIOLOGIA</vt:lpstr>
      <vt:lpstr>INVESTIGAÇÃO</vt:lpstr>
      <vt:lpstr> TRATAMENTO  CIRÚRGICO</vt:lpstr>
      <vt:lpstr>TRATAMENTO   CIRÚRGICO</vt:lpstr>
      <vt:lpstr>TRATAMENTO  CIRÚRGICO</vt:lpstr>
      <vt:lpstr>Objetivos de um Verdadeiro Reparo  Primário  </vt:lpstr>
      <vt:lpstr>Indução do Crescimento Esofagiano – Abordagem de Minnesota</vt:lpstr>
      <vt:lpstr> COMPLICAÇÕES  da  INDUÇÃO DE CRESCIMENTO</vt:lpstr>
      <vt:lpstr>INDUÇÃO  DE  CRESCIMENTO  EXTERNO  - J. Foker</vt:lpstr>
      <vt:lpstr>INDUÇÃO  DE CRESCIMENTO – J.Foker</vt:lpstr>
      <vt:lpstr>INDUÇÃO DE CRESCIMENTO – J.Foker</vt:lpstr>
      <vt:lpstr>TRAÇÃO   INTRA-OPERATÓRIA J. Foker</vt:lpstr>
      <vt:lpstr>Anastomose  Pós Tração  Intra-operatória     -   J. Foker</vt:lpstr>
      <vt:lpstr>Pós operatório</vt:lpstr>
      <vt:lpstr>LIÇÕES APRENDIDAS – J. Foker</vt:lpstr>
      <vt:lpstr>TRATAMENTO DAS ESTENOSES</vt:lpstr>
      <vt:lpstr>Ressecção  Estadiada   J. Foker</vt:lpstr>
      <vt:lpstr>FOLLOW  UP  PRECOCE</vt:lpstr>
      <vt:lpstr>PÓS  OPERATÓRIO</vt:lpstr>
      <vt:lpstr>REFLUXO GASTRO-ESOFAGIANO</vt:lpstr>
      <vt:lpstr>RGE – Tratamento </vt:lpstr>
      <vt:lpstr>MOTILIDADE  ESOFAGIANA</vt:lpstr>
      <vt:lpstr>CRITÉRIOS DE AVALIAÇÃO  ROTTERDAM</vt:lpstr>
      <vt:lpstr>FOLLOW  UP  DO  ADULTO</vt:lpstr>
      <vt:lpstr>FOLLOW  UP  TARDIO</vt:lpstr>
      <vt:lpstr>EAT- The Federation of Esophageal Atresia and  Traqueoesophageal  Fístula Support Group  </vt:lpstr>
      <vt:lpstr>EAT</vt:lpstr>
      <vt:lpstr>EAT : NOSSOS  DESAFIOS,   E  DA COMUNIDADE    MÉDICA</vt:lpstr>
      <vt:lpstr>EAT – GRUPO DE SUPORTE</vt:lpstr>
      <vt:lpstr>OBJETIVOS   -      RJ  </vt:lpstr>
      <vt:lpstr>PROPOSTA      -    RJ</vt:lpstr>
      <vt:lpstr>VAMOS  TENTAR ?</vt:lpstr>
      <vt:lpstr>Slide 34</vt:lpstr>
      <vt:lpstr>Slide 35</vt:lpstr>
      <vt:lpstr>PESQUISAS EM DESENVOLVIMENTO</vt:lpstr>
      <vt:lpstr>ENDOSCOPIA  -  FOLLOW  UP  TARDIO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ATRESIA  DE ESÔFAGO  :                    DO FETO AO ADULTO</dc:title>
  <dc:creator>Ana Tereza</dc:creator>
  <cp:lastModifiedBy>Cliente</cp:lastModifiedBy>
  <cp:revision>18</cp:revision>
  <dcterms:created xsi:type="dcterms:W3CDTF">2013-01-19T00:38:40Z</dcterms:created>
  <dcterms:modified xsi:type="dcterms:W3CDTF">2013-01-30T19:51:19Z</dcterms:modified>
</cp:coreProperties>
</file>