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85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90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87" r:id="rId21"/>
    <p:sldId id="276" r:id="rId22"/>
    <p:sldId id="277" r:id="rId23"/>
    <p:sldId id="278" r:id="rId24"/>
    <p:sldId id="280" r:id="rId25"/>
    <p:sldId id="281" r:id="rId26"/>
    <p:sldId id="283" r:id="rId27"/>
    <p:sldId id="282" r:id="rId28"/>
    <p:sldId id="288" r:id="rId29"/>
    <p:sldId id="284" r:id="rId3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A4703-7658-4700-A29C-97449A0302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384D1-1A73-471E-A982-B83ACC08C9DF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FCD7E-F2C9-483B-AB38-C12904FE44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9E377-4269-4C43-950C-B59D507181A5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D2972-5142-4768-BAEA-2D77CBEE23E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DEAFD-5AAB-45F5-B162-15F19FCFCA9A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D59BC-4F99-42AC-AFEE-9BC5241072C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13E8F-0D1B-410C-855B-EFEE106AEE6D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17B65-8AA1-43ED-A5A5-503943DE93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2E4AB-430F-4A84-A90A-B7491A32B57F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DB30E-33D9-4ADE-B524-E4D31FE7970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4C9AE-1E30-4BEB-AFAF-E2D9990CC602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FB0F9-FD33-4109-BD7E-FE8500191C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CEC19-88ED-4E02-9AD2-DEB1E7344009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26A7B-2129-48ED-B39F-DE6BB1652A7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73A59-4283-4EF0-9BA4-F29D471E265E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CFA6F-F4BA-4CAA-A494-E3C254E380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7410E-17E0-4D9E-8AE4-D00C3E7DB271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E5594-3E17-4323-B1B1-E58E0F312D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6DDA7-9B62-4BA4-9397-0320BC464B8E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C8348-1944-4482-855C-A13D4FF7FE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5D0BB-17A2-4284-9BD3-A873AE66C391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635E5A-14C3-4874-B6F7-1AD0F83A85D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187C36-77D9-463B-83EE-39A1219625DF}" type="datetimeFigureOut">
              <a:rPr lang="pt-BR"/>
              <a:pPr>
                <a:defRPr/>
              </a:pPr>
              <a:t>6/10/2012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00113" y="620713"/>
            <a:ext cx="7116762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CRIPTORQUIDIA: O QUE É E O QUE HÁ.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27088" y="5661025"/>
            <a:ext cx="7118350" cy="862013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err="1" smtClean="0"/>
              <a:t>Lisieux</a:t>
            </a:r>
            <a:r>
              <a:rPr lang="pt-BR" dirty="0" smtClean="0"/>
              <a:t> </a:t>
            </a:r>
            <a:r>
              <a:rPr lang="pt-BR" dirty="0" err="1" smtClean="0"/>
              <a:t>Eyer</a:t>
            </a:r>
            <a:r>
              <a:rPr lang="pt-BR" dirty="0" smtClean="0"/>
              <a:t> de Jesus – HFSE/HUAP – TCBC-T-CIPE</a:t>
            </a:r>
            <a:endParaRPr lang="pt-BR" dirty="0"/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2565400"/>
            <a:ext cx="38100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OBJETIVOS</a:t>
            </a:r>
            <a:endParaRPr lang="pt-BR" dirty="0"/>
          </a:p>
        </p:txBody>
      </p:sp>
      <p:sp>
        <p:nvSpPr>
          <p:cNvPr id="3075" name="Espaço Reservado para Conteúdo 2"/>
          <p:cNvSpPr>
            <a:spLocks noGrp="1"/>
          </p:cNvSpPr>
          <p:nvPr>
            <p:ph idx="1"/>
          </p:nvPr>
        </p:nvSpPr>
        <p:spPr>
          <a:xfrm>
            <a:off x="323850" y="2205038"/>
            <a:ext cx="7620000" cy="4800600"/>
          </a:xfrm>
        </p:spPr>
        <p:txBody>
          <a:bodyPr/>
          <a:lstStyle/>
          <a:p>
            <a:r>
              <a:rPr lang="pt-BR" smtClean="0"/>
              <a:t>Reconhecer e diferenciar testículos normais, crípticos e retráteis </a:t>
            </a:r>
          </a:p>
          <a:p>
            <a:r>
              <a:rPr lang="pt-BR" smtClean="0"/>
              <a:t>Conscientizar quanto à alta incidência de testículos crípticos</a:t>
            </a:r>
          </a:p>
          <a:p>
            <a:r>
              <a:rPr lang="pt-BR" smtClean="0"/>
              <a:t>Reconhecer os riscos do tratamento tardio das criptorquidias</a:t>
            </a:r>
          </a:p>
          <a:p>
            <a:r>
              <a:rPr lang="pt-BR" smtClean="0"/>
              <a:t>Entender o tratamento cirúrgico: timing, riscos e benefícios</a:t>
            </a:r>
          </a:p>
          <a:p>
            <a:r>
              <a:rPr lang="pt-BR" smtClean="0"/>
              <a:t>Entender as indicações e limites do tratamento hormonal</a:t>
            </a:r>
          </a:p>
          <a:p>
            <a:endParaRPr lang="pt-BR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40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  <a:p>
            <a:r>
              <a:rPr lang="pt-BR" smtClean="0"/>
              <a:t>Ausência PERSISTENTE do(s) testículo(s) na bolsa escrotal.</a:t>
            </a:r>
          </a:p>
          <a:p>
            <a:pPr lvl="1"/>
            <a:r>
              <a:rPr lang="pt-BR" smtClean="0"/>
              <a:t>Desde o nascimento</a:t>
            </a:r>
          </a:p>
          <a:p>
            <a:pPr lvl="1"/>
            <a:r>
              <a:rPr lang="pt-BR" smtClean="0"/>
              <a:t>Após procedimento cirúrgico</a:t>
            </a:r>
          </a:p>
          <a:p>
            <a:pPr lvl="1"/>
            <a:r>
              <a:rPr lang="pt-BR" smtClean="0"/>
              <a:t>Ascendente</a:t>
            </a:r>
          </a:p>
        </p:txBody>
      </p:sp>
      <p:sp>
        <p:nvSpPr>
          <p:cNvPr id="5" name="Retângulo 4"/>
          <p:cNvSpPr/>
          <p:nvPr/>
        </p:nvSpPr>
        <p:spPr>
          <a:xfrm>
            <a:off x="2916238" y="4005263"/>
            <a:ext cx="4895850" cy="216058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solidFill>
                  <a:srgbClr val="002060"/>
                </a:solidFill>
              </a:rPr>
              <a:t>TESTÍCULOS RETRÁTEIS SÃO MÓVEIS, PODEM ESTAR OCASIONALMENTE FORA DA BOLSA ESCROTAL (PERÍODOS VARIÁVEIS) MAS SÃO LEVADOS À BOLSA SEM DOR E SEM TENSÃO E AÍ PERSISTEM.</a:t>
            </a:r>
            <a:endParaRPr lang="pt-B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INCIDÊNCIA</a:t>
            </a:r>
            <a:endParaRPr lang="pt-BR" dirty="0"/>
          </a:p>
        </p:txBody>
      </p:sp>
      <p:sp>
        <p:nvSpPr>
          <p:cNvPr id="51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&gt; 20% dos neonatos prematuros</a:t>
            </a:r>
          </a:p>
          <a:p>
            <a:r>
              <a:rPr lang="pt-BR" smtClean="0"/>
              <a:t>3% neonatos</a:t>
            </a:r>
          </a:p>
          <a:p>
            <a:r>
              <a:rPr lang="pt-BR" smtClean="0"/>
              <a:t>1% final do primeiro ano</a:t>
            </a:r>
          </a:p>
          <a:p>
            <a:r>
              <a:rPr lang="pt-BR" smtClean="0"/>
              <a:t>&gt; 3% crianças maiores</a:t>
            </a:r>
          </a:p>
          <a:p>
            <a:r>
              <a:rPr lang="pt-BR" smtClean="0"/>
              <a:t>1% adultos</a:t>
            </a:r>
          </a:p>
        </p:txBody>
      </p:sp>
      <p:cxnSp>
        <p:nvCxnSpPr>
          <p:cNvPr id="5" name="Conector reto 4"/>
          <p:cNvCxnSpPr/>
          <p:nvPr/>
        </p:nvCxnSpPr>
        <p:spPr>
          <a:xfrm>
            <a:off x="3924300" y="3284538"/>
            <a:ext cx="0" cy="2665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3563938" y="5661025"/>
            <a:ext cx="39608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rma livre 7"/>
          <p:cNvSpPr/>
          <p:nvPr/>
        </p:nvSpPr>
        <p:spPr>
          <a:xfrm>
            <a:off x="4073525" y="4017963"/>
            <a:ext cx="3113088" cy="1190625"/>
          </a:xfrm>
          <a:custGeom>
            <a:avLst/>
            <a:gdLst>
              <a:gd name="connsiteX0" fmla="*/ 0 w 3112655"/>
              <a:gd name="connsiteY0" fmla="*/ 18473 h 1191491"/>
              <a:gd name="connsiteX1" fmla="*/ 55419 w 3112655"/>
              <a:gd name="connsiteY1" fmla="*/ 9237 h 1191491"/>
              <a:gd name="connsiteX2" fmla="*/ 92364 w 3112655"/>
              <a:gd name="connsiteY2" fmla="*/ 0 h 1191491"/>
              <a:gd name="connsiteX3" fmla="*/ 175491 w 3112655"/>
              <a:gd name="connsiteY3" fmla="*/ 9237 h 1191491"/>
              <a:gd name="connsiteX4" fmla="*/ 230909 w 3112655"/>
              <a:gd name="connsiteY4" fmla="*/ 36946 h 1191491"/>
              <a:gd name="connsiteX5" fmla="*/ 295564 w 3112655"/>
              <a:gd name="connsiteY5" fmla="*/ 73891 h 1191491"/>
              <a:gd name="connsiteX6" fmla="*/ 350982 w 3112655"/>
              <a:gd name="connsiteY6" fmla="*/ 110837 h 1191491"/>
              <a:gd name="connsiteX7" fmla="*/ 397164 w 3112655"/>
              <a:gd name="connsiteY7" fmla="*/ 166255 h 1191491"/>
              <a:gd name="connsiteX8" fmla="*/ 406400 w 3112655"/>
              <a:gd name="connsiteY8" fmla="*/ 193964 h 1191491"/>
              <a:gd name="connsiteX9" fmla="*/ 443346 w 3112655"/>
              <a:gd name="connsiteY9" fmla="*/ 249382 h 1191491"/>
              <a:gd name="connsiteX10" fmla="*/ 461819 w 3112655"/>
              <a:gd name="connsiteY10" fmla="*/ 277091 h 1191491"/>
              <a:gd name="connsiteX11" fmla="*/ 471055 w 3112655"/>
              <a:gd name="connsiteY11" fmla="*/ 332509 h 1191491"/>
              <a:gd name="connsiteX12" fmla="*/ 489528 w 3112655"/>
              <a:gd name="connsiteY12" fmla="*/ 360218 h 1191491"/>
              <a:gd name="connsiteX13" fmla="*/ 508000 w 3112655"/>
              <a:gd name="connsiteY13" fmla="*/ 397164 h 1191491"/>
              <a:gd name="connsiteX14" fmla="*/ 544946 w 3112655"/>
              <a:gd name="connsiteY14" fmla="*/ 452582 h 1191491"/>
              <a:gd name="connsiteX15" fmla="*/ 554182 w 3112655"/>
              <a:gd name="connsiteY15" fmla="*/ 480291 h 1191491"/>
              <a:gd name="connsiteX16" fmla="*/ 572655 w 3112655"/>
              <a:gd name="connsiteY16" fmla="*/ 508000 h 1191491"/>
              <a:gd name="connsiteX17" fmla="*/ 591128 w 3112655"/>
              <a:gd name="connsiteY17" fmla="*/ 572655 h 1191491"/>
              <a:gd name="connsiteX18" fmla="*/ 609600 w 3112655"/>
              <a:gd name="connsiteY18" fmla="*/ 600364 h 1191491"/>
              <a:gd name="connsiteX19" fmla="*/ 646546 w 3112655"/>
              <a:gd name="connsiteY19" fmla="*/ 674255 h 1191491"/>
              <a:gd name="connsiteX20" fmla="*/ 674255 w 3112655"/>
              <a:gd name="connsiteY20" fmla="*/ 748146 h 1191491"/>
              <a:gd name="connsiteX21" fmla="*/ 683491 w 3112655"/>
              <a:gd name="connsiteY21" fmla="*/ 775855 h 1191491"/>
              <a:gd name="connsiteX22" fmla="*/ 720437 w 3112655"/>
              <a:gd name="connsiteY22" fmla="*/ 840509 h 1191491"/>
              <a:gd name="connsiteX23" fmla="*/ 748146 w 3112655"/>
              <a:gd name="connsiteY23" fmla="*/ 895927 h 1191491"/>
              <a:gd name="connsiteX24" fmla="*/ 775855 w 3112655"/>
              <a:gd name="connsiteY24" fmla="*/ 960582 h 1191491"/>
              <a:gd name="connsiteX25" fmla="*/ 803564 w 3112655"/>
              <a:gd name="connsiteY25" fmla="*/ 979055 h 1191491"/>
              <a:gd name="connsiteX26" fmla="*/ 831273 w 3112655"/>
              <a:gd name="connsiteY26" fmla="*/ 1034473 h 1191491"/>
              <a:gd name="connsiteX27" fmla="*/ 858982 w 3112655"/>
              <a:gd name="connsiteY27" fmla="*/ 1052946 h 1191491"/>
              <a:gd name="connsiteX28" fmla="*/ 877455 w 3112655"/>
              <a:gd name="connsiteY28" fmla="*/ 1080655 h 1191491"/>
              <a:gd name="connsiteX29" fmla="*/ 960582 w 3112655"/>
              <a:gd name="connsiteY29" fmla="*/ 1126837 h 1191491"/>
              <a:gd name="connsiteX30" fmla="*/ 1025237 w 3112655"/>
              <a:gd name="connsiteY30" fmla="*/ 1173018 h 1191491"/>
              <a:gd name="connsiteX31" fmla="*/ 1062182 w 3112655"/>
              <a:gd name="connsiteY31" fmla="*/ 1191491 h 1191491"/>
              <a:gd name="connsiteX32" fmla="*/ 1209964 w 3112655"/>
              <a:gd name="connsiteY32" fmla="*/ 1182255 h 1191491"/>
              <a:gd name="connsiteX33" fmla="*/ 1237673 w 3112655"/>
              <a:gd name="connsiteY33" fmla="*/ 1173018 h 1191491"/>
              <a:gd name="connsiteX34" fmla="*/ 1293091 w 3112655"/>
              <a:gd name="connsiteY34" fmla="*/ 1136073 h 1191491"/>
              <a:gd name="connsiteX35" fmla="*/ 1311564 w 3112655"/>
              <a:gd name="connsiteY35" fmla="*/ 1108364 h 1191491"/>
              <a:gd name="connsiteX36" fmla="*/ 1348509 w 3112655"/>
              <a:gd name="connsiteY36" fmla="*/ 1080655 h 1191491"/>
              <a:gd name="connsiteX37" fmla="*/ 1357746 w 3112655"/>
              <a:gd name="connsiteY37" fmla="*/ 1043709 h 1191491"/>
              <a:gd name="connsiteX38" fmla="*/ 1376219 w 3112655"/>
              <a:gd name="connsiteY38" fmla="*/ 1016000 h 1191491"/>
              <a:gd name="connsiteX39" fmla="*/ 1385455 w 3112655"/>
              <a:gd name="connsiteY39" fmla="*/ 988291 h 1191491"/>
              <a:gd name="connsiteX40" fmla="*/ 1403928 w 3112655"/>
              <a:gd name="connsiteY40" fmla="*/ 960582 h 1191491"/>
              <a:gd name="connsiteX41" fmla="*/ 1413164 w 3112655"/>
              <a:gd name="connsiteY41" fmla="*/ 923637 h 1191491"/>
              <a:gd name="connsiteX42" fmla="*/ 1431637 w 3112655"/>
              <a:gd name="connsiteY42" fmla="*/ 877455 h 1191491"/>
              <a:gd name="connsiteX43" fmla="*/ 1440873 w 3112655"/>
              <a:gd name="connsiteY43" fmla="*/ 803564 h 1191491"/>
              <a:gd name="connsiteX44" fmla="*/ 1450109 w 3112655"/>
              <a:gd name="connsiteY44" fmla="*/ 775855 h 1191491"/>
              <a:gd name="connsiteX45" fmla="*/ 1459346 w 3112655"/>
              <a:gd name="connsiteY45" fmla="*/ 738909 h 1191491"/>
              <a:gd name="connsiteX46" fmla="*/ 1477819 w 3112655"/>
              <a:gd name="connsiteY46" fmla="*/ 637309 h 1191491"/>
              <a:gd name="connsiteX47" fmla="*/ 1496291 w 3112655"/>
              <a:gd name="connsiteY47" fmla="*/ 424873 h 1191491"/>
              <a:gd name="connsiteX48" fmla="*/ 1514764 w 3112655"/>
              <a:gd name="connsiteY48" fmla="*/ 387927 h 1191491"/>
              <a:gd name="connsiteX49" fmla="*/ 1551709 w 3112655"/>
              <a:gd name="connsiteY49" fmla="*/ 277091 h 1191491"/>
              <a:gd name="connsiteX50" fmla="*/ 1560946 w 3112655"/>
              <a:gd name="connsiteY50" fmla="*/ 249382 h 1191491"/>
              <a:gd name="connsiteX51" fmla="*/ 1597891 w 3112655"/>
              <a:gd name="connsiteY51" fmla="*/ 193964 h 1191491"/>
              <a:gd name="connsiteX52" fmla="*/ 1616364 w 3112655"/>
              <a:gd name="connsiteY52" fmla="*/ 166255 h 1191491"/>
              <a:gd name="connsiteX53" fmla="*/ 1634837 w 3112655"/>
              <a:gd name="connsiteY53" fmla="*/ 110837 h 1191491"/>
              <a:gd name="connsiteX54" fmla="*/ 1662546 w 3112655"/>
              <a:gd name="connsiteY54" fmla="*/ 92364 h 1191491"/>
              <a:gd name="connsiteX55" fmla="*/ 1699491 w 3112655"/>
              <a:gd name="connsiteY55" fmla="*/ 64655 h 1191491"/>
              <a:gd name="connsiteX56" fmla="*/ 1736437 w 3112655"/>
              <a:gd name="connsiteY56" fmla="*/ 55418 h 1191491"/>
              <a:gd name="connsiteX57" fmla="*/ 1847273 w 3112655"/>
              <a:gd name="connsiteY57" fmla="*/ 64655 h 1191491"/>
              <a:gd name="connsiteX58" fmla="*/ 1902691 w 3112655"/>
              <a:gd name="connsiteY58" fmla="*/ 92364 h 1191491"/>
              <a:gd name="connsiteX59" fmla="*/ 1930400 w 3112655"/>
              <a:gd name="connsiteY59" fmla="*/ 101600 h 1191491"/>
              <a:gd name="connsiteX60" fmla="*/ 1995055 w 3112655"/>
              <a:gd name="connsiteY60" fmla="*/ 138546 h 1191491"/>
              <a:gd name="connsiteX61" fmla="*/ 2022764 w 3112655"/>
              <a:gd name="connsiteY61" fmla="*/ 193964 h 1191491"/>
              <a:gd name="connsiteX62" fmla="*/ 2041237 w 3112655"/>
              <a:gd name="connsiteY62" fmla="*/ 221673 h 1191491"/>
              <a:gd name="connsiteX63" fmla="*/ 2059709 w 3112655"/>
              <a:gd name="connsiteY63" fmla="*/ 258618 h 1191491"/>
              <a:gd name="connsiteX64" fmla="*/ 2078182 w 3112655"/>
              <a:gd name="connsiteY64" fmla="*/ 286327 h 1191491"/>
              <a:gd name="connsiteX65" fmla="*/ 2096655 w 3112655"/>
              <a:gd name="connsiteY65" fmla="*/ 323273 h 1191491"/>
              <a:gd name="connsiteX66" fmla="*/ 2124364 w 3112655"/>
              <a:gd name="connsiteY66" fmla="*/ 350982 h 1191491"/>
              <a:gd name="connsiteX67" fmla="*/ 2142837 w 3112655"/>
              <a:gd name="connsiteY67" fmla="*/ 378691 h 1191491"/>
              <a:gd name="connsiteX68" fmla="*/ 2179782 w 3112655"/>
              <a:gd name="connsiteY68" fmla="*/ 406400 h 1191491"/>
              <a:gd name="connsiteX69" fmla="*/ 2216728 w 3112655"/>
              <a:gd name="connsiteY69" fmla="*/ 461818 h 1191491"/>
              <a:gd name="connsiteX70" fmla="*/ 2262909 w 3112655"/>
              <a:gd name="connsiteY70" fmla="*/ 526473 h 1191491"/>
              <a:gd name="connsiteX71" fmla="*/ 2327564 w 3112655"/>
              <a:gd name="connsiteY71" fmla="*/ 591127 h 1191491"/>
              <a:gd name="connsiteX72" fmla="*/ 2346037 w 3112655"/>
              <a:gd name="connsiteY72" fmla="*/ 618837 h 1191491"/>
              <a:gd name="connsiteX73" fmla="*/ 2410691 w 3112655"/>
              <a:gd name="connsiteY73" fmla="*/ 674255 h 1191491"/>
              <a:gd name="connsiteX74" fmla="*/ 2503055 w 3112655"/>
              <a:gd name="connsiteY74" fmla="*/ 711200 h 1191491"/>
              <a:gd name="connsiteX75" fmla="*/ 2530764 w 3112655"/>
              <a:gd name="connsiteY75" fmla="*/ 720437 h 1191491"/>
              <a:gd name="connsiteX76" fmla="*/ 2613891 w 3112655"/>
              <a:gd name="connsiteY76" fmla="*/ 757382 h 1191491"/>
              <a:gd name="connsiteX77" fmla="*/ 2669309 w 3112655"/>
              <a:gd name="connsiteY77" fmla="*/ 775855 h 1191491"/>
              <a:gd name="connsiteX78" fmla="*/ 2706255 w 3112655"/>
              <a:gd name="connsiteY78" fmla="*/ 785091 h 1191491"/>
              <a:gd name="connsiteX79" fmla="*/ 3112655 w 3112655"/>
              <a:gd name="connsiteY79" fmla="*/ 794327 h 119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112655" h="1191491">
                <a:moveTo>
                  <a:pt x="0" y="18473"/>
                </a:moveTo>
                <a:cubicBezTo>
                  <a:pt x="18473" y="15394"/>
                  <a:pt x="37055" y="12910"/>
                  <a:pt x="55419" y="9237"/>
                </a:cubicBezTo>
                <a:cubicBezTo>
                  <a:pt x="67867" y="6747"/>
                  <a:pt x="79670" y="0"/>
                  <a:pt x="92364" y="0"/>
                </a:cubicBezTo>
                <a:cubicBezTo>
                  <a:pt x="120244" y="0"/>
                  <a:pt x="147782" y="6158"/>
                  <a:pt x="175491" y="9237"/>
                </a:cubicBezTo>
                <a:cubicBezTo>
                  <a:pt x="226297" y="26172"/>
                  <a:pt x="180772" y="8297"/>
                  <a:pt x="230909" y="36946"/>
                </a:cubicBezTo>
                <a:cubicBezTo>
                  <a:pt x="259659" y="53375"/>
                  <a:pt x="271011" y="53430"/>
                  <a:pt x="295564" y="73891"/>
                </a:cubicBezTo>
                <a:cubicBezTo>
                  <a:pt x="341689" y="112328"/>
                  <a:pt x="302286" y="94604"/>
                  <a:pt x="350982" y="110837"/>
                </a:cubicBezTo>
                <a:cubicBezTo>
                  <a:pt x="372161" y="174371"/>
                  <a:pt x="341245" y="99151"/>
                  <a:pt x="397164" y="166255"/>
                </a:cubicBezTo>
                <a:cubicBezTo>
                  <a:pt x="403397" y="173734"/>
                  <a:pt x="401672" y="185453"/>
                  <a:pt x="406400" y="193964"/>
                </a:cubicBezTo>
                <a:cubicBezTo>
                  <a:pt x="417182" y="213372"/>
                  <a:pt x="431031" y="230909"/>
                  <a:pt x="443346" y="249382"/>
                </a:cubicBezTo>
                <a:lnTo>
                  <a:pt x="461819" y="277091"/>
                </a:lnTo>
                <a:cubicBezTo>
                  <a:pt x="464898" y="295564"/>
                  <a:pt x="465133" y="314743"/>
                  <a:pt x="471055" y="332509"/>
                </a:cubicBezTo>
                <a:cubicBezTo>
                  <a:pt x="474565" y="343040"/>
                  <a:pt x="484021" y="350580"/>
                  <a:pt x="489528" y="360218"/>
                </a:cubicBezTo>
                <a:cubicBezTo>
                  <a:pt x="496359" y="372173"/>
                  <a:pt x="500916" y="385357"/>
                  <a:pt x="508000" y="397164"/>
                </a:cubicBezTo>
                <a:cubicBezTo>
                  <a:pt x="519423" y="416202"/>
                  <a:pt x="544946" y="452582"/>
                  <a:pt x="544946" y="452582"/>
                </a:cubicBezTo>
                <a:cubicBezTo>
                  <a:pt x="548025" y="461818"/>
                  <a:pt x="549828" y="471583"/>
                  <a:pt x="554182" y="480291"/>
                </a:cubicBezTo>
                <a:cubicBezTo>
                  <a:pt x="559146" y="490220"/>
                  <a:pt x="568282" y="497797"/>
                  <a:pt x="572655" y="508000"/>
                </a:cubicBezTo>
                <a:cubicBezTo>
                  <a:pt x="590422" y="549456"/>
                  <a:pt x="573145" y="536689"/>
                  <a:pt x="591128" y="572655"/>
                </a:cubicBezTo>
                <a:cubicBezTo>
                  <a:pt x="596092" y="582584"/>
                  <a:pt x="604284" y="590619"/>
                  <a:pt x="609600" y="600364"/>
                </a:cubicBezTo>
                <a:cubicBezTo>
                  <a:pt x="622786" y="624539"/>
                  <a:pt x="646546" y="674255"/>
                  <a:pt x="646546" y="674255"/>
                </a:cubicBezTo>
                <a:cubicBezTo>
                  <a:pt x="663574" y="742370"/>
                  <a:pt x="645275" y="680525"/>
                  <a:pt x="674255" y="748146"/>
                </a:cubicBezTo>
                <a:cubicBezTo>
                  <a:pt x="678090" y="757095"/>
                  <a:pt x="679656" y="766906"/>
                  <a:pt x="683491" y="775855"/>
                </a:cubicBezTo>
                <a:cubicBezTo>
                  <a:pt x="697552" y="808665"/>
                  <a:pt x="701886" y="812683"/>
                  <a:pt x="720437" y="840509"/>
                </a:cubicBezTo>
                <a:cubicBezTo>
                  <a:pt x="743653" y="910159"/>
                  <a:pt x="712335" y="824304"/>
                  <a:pt x="748146" y="895927"/>
                </a:cubicBezTo>
                <a:cubicBezTo>
                  <a:pt x="762585" y="924806"/>
                  <a:pt x="751827" y="931748"/>
                  <a:pt x="775855" y="960582"/>
                </a:cubicBezTo>
                <a:cubicBezTo>
                  <a:pt x="782962" y="969110"/>
                  <a:pt x="794328" y="972897"/>
                  <a:pt x="803564" y="979055"/>
                </a:cubicBezTo>
                <a:cubicBezTo>
                  <a:pt x="811076" y="1001593"/>
                  <a:pt x="813367" y="1016567"/>
                  <a:pt x="831273" y="1034473"/>
                </a:cubicBezTo>
                <a:cubicBezTo>
                  <a:pt x="839122" y="1042322"/>
                  <a:pt x="849746" y="1046788"/>
                  <a:pt x="858982" y="1052946"/>
                </a:cubicBezTo>
                <a:cubicBezTo>
                  <a:pt x="865140" y="1062182"/>
                  <a:pt x="869101" y="1073345"/>
                  <a:pt x="877455" y="1080655"/>
                </a:cubicBezTo>
                <a:cubicBezTo>
                  <a:pt x="916542" y="1114856"/>
                  <a:pt x="922525" y="1114150"/>
                  <a:pt x="960582" y="1126837"/>
                </a:cubicBezTo>
                <a:cubicBezTo>
                  <a:pt x="976446" y="1138735"/>
                  <a:pt x="1006325" y="1162211"/>
                  <a:pt x="1025237" y="1173018"/>
                </a:cubicBezTo>
                <a:cubicBezTo>
                  <a:pt x="1037192" y="1179849"/>
                  <a:pt x="1049867" y="1185333"/>
                  <a:pt x="1062182" y="1191491"/>
                </a:cubicBezTo>
                <a:cubicBezTo>
                  <a:pt x="1111443" y="1188412"/>
                  <a:pt x="1160878" y="1187422"/>
                  <a:pt x="1209964" y="1182255"/>
                </a:cubicBezTo>
                <a:cubicBezTo>
                  <a:pt x="1219647" y="1181236"/>
                  <a:pt x="1229162" y="1177746"/>
                  <a:pt x="1237673" y="1173018"/>
                </a:cubicBezTo>
                <a:cubicBezTo>
                  <a:pt x="1257080" y="1162236"/>
                  <a:pt x="1293091" y="1136073"/>
                  <a:pt x="1293091" y="1136073"/>
                </a:cubicBezTo>
                <a:cubicBezTo>
                  <a:pt x="1299249" y="1126837"/>
                  <a:pt x="1303715" y="1116213"/>
                  <a:pt x="1311564" y="1108364"/>
                </a:cubicBezTo>
                <a:cubicBezTo>
                  <a:pt x="1322449" y="1097479"/>
                  <a:pt x="1339562" y="1093181"/>
                  <a:pt x="1348509" y="1080655"/>
                </a:cubicBezTo>
                <a:cubicBezTo>
                  <a:pt x="1355887" y="1070325"/>
                  <a:pt x="1352745" y="1055377"/>
                  <a:pt x="1357746" y="1043709"/>
                </a:cubicBezTo>
                <a:cubicBezTo>
                  <a:pt x="1362119" y="1033506"/>
                  <a:pt x="1370061" y="1025236"/>
                  <a:pt x="1376219" y="1016000"/>
                </a:cubicBezTo>
                <a:cubicBezTo>
                  <a:pt x="1379298" y="1006764"/>
                  <a:pt x="1381101" y="996999"/>
                  <a:pt x="1385455" y="988291"/>
                </a:cubicBezTo>
                <a:cubicBezTo>
                  <a:pt x="1390419" y="978362"/>
                  <a:pt x="1399555" y="970785"/>
                  <a:pt x="1403928" y="960582"/>
                </a:cubicBezTo>
                <a:cubicBezTo>
                  <a:pt x="1408928" y="948914"/>
                  <a:pt x="1409150" y="935680"/>
                  <a:pt x="1413164" y="923637"/>
                </a:cubicBezTo>
                <a:cubicBezTo>
                  <a:pt x="1418407" y="907908"/>
                  <a:pt x="1425479" y="892849"/>
                  <a:pt x="1431637" y="877455"/>
                </a:cubicBezTo>
                <a:cubicBezTo>
                  <a:pt x="1434716" y="852825"/>
                  <a:pt x="1436433" y="827986"/>
                  <a:pt x="1440873" y="803564"/>
                </a:cubicBezTo>
                <a:cubicBezTo>
                  <a:pt x="1442615" y="793985"/>
                  <a:pt x="1447434" y="785216"/>
                  <a:pt x="1450109" y="775855"/>
                </a:cubicBezTo>
                <a:cubicBezTo>
                  <a:pt x="1453596" y="763649"/>
                  <a:pt x="1456856" y="751357"/>
                  <a:pt x="1459346" y="738909"/>
                </a:cubicBezTo>
                <a:cubicBezTo>
                  <a:pt x="1466097" y="705156"/>
                  <a:pt x="1471661" y="671176"/>
                  <a:pt x="1477819" y="637309"/>
                </a:cubicBezTo>
                <a:cubicBezTo>
                  <a:pt x="1480675" y="580190"/>
                  <a:pt x="1468644" y="489384"/>
                  <a:pt x="1496291" y="424873"/>
                </a:cubicBezTo>
                <a:cubicBezTo>
                  <a:pt x="1501715" y="412217"/>
                  <a:pt x="1508606" y="400242"/>
                  <a:pt x="1514764" y="387927"/>
                </a:cubicBezTo>
                <a:cubicBezTo>
                  <a:pt x="1547574" y="256693"/>
                  <a:pt x="1515920" y="360601"/>
                  <a:pt x="1551709" y="277091"/>
                </a:cubicBezTo>
                <a:cubicBezTo>
                  <a:pt x="1555544" y="268142"/>
                  <a:pt x="1556218" y="257893"/>
                  <a:pt x="1560946" y="249382"/>
                </a:cubicBezTo>
                <a:cubicBezTo>
                  <a:pt x="1571728" y="229975"/>
                  <a:pt x="1585576" y="212437"/>
                  <a:pt x="1597891" y="193964"/>
                </a:cubicBezTo>
                <a:lnTo>
                  <a:pt x="1616364" y="166255"/>
                </a:lnTo>
                <a:cubicBezTo>
                  <a:pt x="1622522" y="147782"/>
                  <a:pt x="1618635" y="121638"/>
                  <a:pt x="1634837" y="110837"/>
                </a:cubicBezTo>
                <a:cubicBezTo>
                  <a:pt x="1644073" y="104679"/>
                  <a:pt x="1653513" y="98816"/>
                  <a:pt x="1662546" y="92364"/>
                </a:cubicBezTo>
                <a:cubicBezTo>
                  <a:pt x="1675072" y="83416"/>
                  <a:pt x="1685722" y="71539"/>
                  <a:pt x="1699491" y="64655"/>
                </a:cubicBezTo>
                <a:cubicBezTo>
                  <a:pt x="1710845" y="58978"/>
                  <a:pt x="1724122" y="58497"/>
                  <a:pt x="1736437" y="55418"/>
                </a:cubicBezTo>
                <a:cubicBezTo>
                  <a:pt x="1773382" y="58497"/>
                  <a:pt x="1810525" y="59755"/>
                  <a:pt x="1847273" y="64655"/>
                </a:cubicBezTo>
                <a:cubicBezTo>
                  <a:pt x="1878933" y="68876"/>
                  <a:pt x="1874384" y="78210"/>
                  <a:pt x="1902691" y="92364"/>
                </a:cubicBezTo>
                <a:cubicBezTo>
                  <a:pt x="1911399" y="96718"/>
                  <a:pt x="1921451" y="97765"/>
                  <a:pt x="1930400" y="101600"/>
                </a:cubicBezTo>
                <a:cubicBezTo>
                  <a:pt x="1963212" y="115662"/>
                  <a:pt x="1967227" y="119994"/>
                  <a:pt x="1995055" y="138546"/>
                </a:cubicBezTo>
                <a:cubicBezTo>
                  <a:pt x="2047996" y="217957"/>
                  <a:pt x="1984524" y="117484"/>
                  <a:pt x="2022764" y="193964"/>
                </a:cubicBezTo>
                <a:cubicBezTo>
                  <a:pt x="2027728" y="203893"/>
                  <a:pt x="2035730" y="212035"/>
                  <a:pt x="2041237" y="221673"/>
                </a:cubicBezTo>
                <a:cubicBezTo>
                  <a:pt x="2048068" y="233627"/>
                  <a:pt x="2052878" y="246664"/>
                  <a:pt x="2059709" y="258618"/>
                </a:cubicBezTo>
                <a:cubicBezTo>
                  <a:pt x="2065216" y="268256"/>
                  <a:pt x="2072674" y="276689"/>
                  <a:pt x="2078182" y="286327"/>
                </a:cubicBezTo>
                <a:cubicBezTo>
                  <a:pt x="2085013" y="298282"/>
                  <a:pt x="2088652" y="312069"/>
                  <a:pt x="2096655" y="323273"/>
                </a:cubicBezTo>
                <a:cubicBezTo>
                  <a:pt x="2104247" y="333902"/>
                  <a:pt x="2116002" y="340947"/>
                  <a:pt x="2124364" y="350982"/>
                </a:cubicBezTo>
                <a:cubicBezTo>
                  <a:pt x="2131471" y="359510"/>
                  <a:pt x="2134988" y="370842"/>
                  <a:pt x="2142837" y="378691"/>
                </a:cubicBezTo>
                <a:cubicBezTo>
                  <a:pt x="2153722" y="389576"/>
                  <a:pt x="2169555" y="394895"/>
                  <a:pt x="2179782" y="406400"/>
                </a:cubicBezTo>
                <a:cubicBezTo>
                  <a:pt x="2194532" y="422994"/>
                  <a:pt x="2216728" y="461818"/>
                  <a:pt x="2216728" y="461818"/>
                </a:cubicBezTo>
                <a:cubicBezTo>
                  <a:pt x="2238279" y="526473"/>
                  <a:pt x="2216727" y="511080"/>
                  <a:pt x="2262909" y="526473"/>
                </a:cubicBezTo>
                <a:cubicBezTo>
                  <a:pt x="2304673" y="589118"/>
                  <a:pt x="2250771" y="514334"/>
                  <a:pt x="2327564" y="591127"/>
                </a:cubicBezTo>
                <a:cubicBezTo>
                  <a:pt x="2335414" y="598977"/>
                  <a:pt x="2338930" y="610309"/>
                  <a:pt x="2346037" y="618837"/>
                </a:cubicBezTo>
                <a:cubicBezTo>
                  <a:pt x="2362463" y="638549"/>
                  <a:pt x="2389421" y="660962"/>
                  <a:pt x="2410691" y="674255"/>
                </a:cubicBezTo>
                <a:cubicBezTo>
                  <a:pt x="2441751" y="693667"/>
                  <a:pt x="2467529" y="699357"/>
                  <a:pt x="2503055" y="711200"/>
                </a:cubicBezTo>
                <a:cubicBezTo>
                  <a:pt x="2512291" y="714279"/>
                  <a:pt x="2522056" y="716083"/>
                  <a:pt x="2530764" y="720437"/>
                </a:cubicBezTo>
                <a:cubicBezTo>
                  <a:pt x="2569479" y="739794"/>
                  <a:pt x="2570651" y="741658"/>
                  <a:pt x="2613891" y="757382"/>
                </a:cubicBezTo>
                <a:cubicBezTo>
                  <a:pt x="2632191" y="764036"/>
                  <a:pt x="2650418" y="771133"/>
                  <a:pt x="2669309" y="775855"/>
                </a:cubicBezTo>
                <a:cubicBezTo>
                  <a:pt x="2681624" y="778934"/>
                  <a:pt x="2693648" y="783608"/>
                  <a:pt x="2706255" y="785091"/>
                </a:cubicBezTo>
                <a:cubicBezTo>
                  <a:pt x="2846985" y="801647"/>
                  <a:pt x="2963324" y="794327"/>
                  <a:pt x="3112655" y="7943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cxnSp>
        <p:nvCxnSpPr>
          <p:cNvPr id="11" name="Conector reto 10"/>
          <p:cNvCxnSpPr/>
          <p:nvPr/>
        </p:nvCxnSpPr>
        <p:spPr>
          <a:xfrm>
            <a:off x="5076825" y="3141663"/>
            <a:ext cx="71438" cy="2879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5867400" y="3141663"/>
            <a:ext cx="73025" cy="2879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6804025" y="3141663"/>
            <a:ext cx="71438" cy="2879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0" name="CaixaDeTexto 15"/>
          <p:cNvSpPr txBox="1">
            <a:spLocks noChangeArrowheads="1"/>
          </p:cNvSpPr>
          <p:nvPr/>
        </p:nvSpPr>
        <p:spPr bwMode="auto">
          <a:xfrm>
            <a:off x="4073525" y="3644900"/>
            <a:ext cx="642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RN</a:t>
            </a:r>
          </a:p>
        </p:txBody>
      </p:sp>
      <p:sp>
        <p:nvSpPr>
          <p:cNvPr id="5131" name="CaixaDeTexto 16"/>
          <p:cNvSpPr txBox="1">
            <a:spLocks noChangeArrowheads="1"/>
          </p:cNvSpPr>
          <p:nvPr/>
        </p:nvSpPr>
        <p:spPr bwMode="auto">
          <a:xfrm>
            <a:off x="4787900" y="2708275"/>
            <a:ext cx="576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1a</a:t>
            </a:r>
          </a:p>
        </p:txBody>
      </p:sp>
      <p:sp>
        <p:nvSpPr>
          <p:cNvPr id="5132" name="CaixaDeTexto 18"/>
          <p:cNvSpPr txBox="1">
            <a:spLocks noChangeArrowheads="1"/>
          </p:cNvSpPr>
          <p:nvPr/>
        </p:nvSpPr>
        <p:spPr bwMode="auto">
          <a:xfrm>
            <a:off x="5556250" y="2708275"/>
            <a:ext cx="971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infância</a:t>
            </a:r>
          </a:p>
        </p:txBody>
      </p:sp>
      <p:sp>
        <p:nvSpPr>
          <p:cNvPr id="5133" name="CaixaDeTexto 19"/>
          <p:cNvSpPr txBox="1">
            <a:spLocks noChangeArrowheads="1"/>
          </p:cNvSpPr>
          <p:nvPr/>
        </p:nvSpPr>
        <p:spPr bwMode="auto">
          <a:xfrm>
            <a:off x="6588125" y="2708275"/>
            <a:ext cx="877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adultos</a:t>
            </a:r>
          </a:p>
        </p:txBody>
      </p:sp>
      <p:sp>
        <p:nvSpPr>
          <p:cNvPr id="5134" name="CaixaDeTexto 3"/>
          <p:cNvSpPr txBox="1">
            <a:spLocks noChangeArrowheads="1"/>
          </p:cNvSpPr>
          <p:nvPr/>
        </p:nvSpPr>
        <p:spPr bwMode="auto">
          <a:xfrm>
            <a:off x="6781800" y="4162425"/>
            <a:ext cx="439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611188" y="981075"/>
            <a:ext cx="3455987" cy="2232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PREMATUROS TÊM CHANCE GRANDE DE RESOLVER ESPONTANEAMENTE</a:t>
            </a:r>
            <a:endParaRPr lang="pt-BR" dirty="0"/>
          </a:p>
        </p:txBody>
      </p:sp>
      <p:sp>
        <p:nvSpPr>
          <p:cNvPr id="3" name="Elipse 2"/>
          <p:cNvSpPr/>
          <p:nvPr/>
        </p:nvSpPr>
        <p:spPr>
          <a:xfrm>
            <a:off x="4643438" y="1989138"/>
            <a:ext cx="3097212" cy="21605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TODOS OS BEBÊS DO SEXO MASCULINO TÊM QUE SER SISTEMATICAMENTE EXAMINADOS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1547813" y="3789363"/>
            <a:ext cx="3455987" cy="25193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TESTÍCULOS NORMAIS AO NASCIMENTO PODEM SE TORNAR ASCENDENTES: OS MENINOS TÊM QUE SER REEXAMINADOS DURANTE A INFÂNCIA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ASSOCIAÇÕES</a:t>
            </a:r>
            <a:endParaRPr lang="pt-BR" dirty="0"/>
          </a:p>
        </p:txBody>
      </p:sp>
      <p:sp>
        <p:nvSpPr>
          <p:cNvPr id="71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Doenças congênitas da parede abdominal: gastrosquise e onfalocele</a:t>
            </a:r>
          </a:p>
          <a:p>
            <a:r>
              <a:rPr lang="pt-BR" smtClean="0"/>
              <a:t>Síndromes</a:t>
            </a:r>
          </a:p>
          <a:p>
            <a:r>
              <a:rPr lang="pt-BR" smtClean="0"/>
              <a:t>Paralisia cerebral</a:t>
            </a:r>
          </a:p>
          <a:p>
            <a:r>
              <a:rPr lang="pt-BR" smtClean="0"/>
              <a:t>DDS</a:t>
            </a:r>
          </a:p>
          <a:p>
            <a:r>
              <a:rPr lang="pt-BR" smtClean="0"/>
              <a:t>Hérnia inguinal</a:t>
            </a:r>
          </a:p>
        </p:txBody>
      </p:sp>
      <p:sp>
        <p:nvSpPr>
          <p:cNvPr id="4" name="Elipse 3"/>
          <p:cNvSpPr/>
          <p:nvPr/>
        </p:nvSpPr>
        <p:spPr>
          <a:xfrm>
            <a:off x="3851275" y="2349500"/>
            <a:ext cx="3600450" cy="2159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solidFill>
                  <a:srgbClr val="002060"/>
                </a:solidFill>
              </a:rPr>
              <a:t>CRIPTORQUIDIA + HIPOSPÁDIA OU ANORMALIDADE GENITAL = CONSIDERAR DDS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755650" y="4508500"/>
            <a:ext cx="3529013" cy="194468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solidFill>
                  <a:srgbClr val="002060"/>
                </a:solidFill>
              </a:rPr>
              <a:t>CRIPTORQUIDIA + HÉRNIA INGUINAL = CORRIGIR HÉRNIA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4716463" y="4660900"/>
            <a:ext cx="3527425" cy="194468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solidFill>
                  <a:srgbClr val="002060"/>
                </a:solidFill>
              </a:rPr>
              <a:t>CRIPTORQUIDIA BILATERAL IMPALPÁVEL PODE SER HIPERPLASIA ADRENAL CONGÊNITA!!!</a:t>
            </a:r>
            <a:endParaRPr lang="pt-B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FATO</a:t>
            </a:r>
            <a:endParaRPr lang="pt-BR" dirty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Os testículos crípticos passam a sofrer alterações histológicas irreversíveis e progressivas desde o segundo semestre de vida, culminando em atrofia testicular, mas lesando a espermatogênese desde os 6 meses de idade</a:t>
            </a:r>
          </a:p>
          <a:p>
            <a:r>
              <a:rPr lang="pt-BR" smtClean="0"/>
              <a:t>As chances de resolução espontânea de uma criptorquidia congênita após os primeiros 6 meses de vida são mínimas</a:t>
            </a:r>
          </a:p>
          <a:p>
            <a:r>
              <a:rPr lang="pt-BR" smtClean="0"/>
              <a:t>Considerando cirurgiões treinados em cirurgia pediátrica, as chances de correção ideal das criptorquidias são maiores nas crianças mais jovens, apesar da cirurgia ser tecnicamente mais sofisticada nas crianças menores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lipse 2"/>
          <p:cNvSpPr/>
          <p:nvPr/>
        </p:nvSpPr>
        <p:spPr>
          <a:xfrm>
            <a:off x="1042988" y="1844675"/>
            <a:ext cx="6265862" cy="41052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rgbClr val="002060"/>
                </a:solidFill>
              </a:rPr>
              <a:t>QUALQUER CRIANÇA APRESENTANDO CRIPTORQUIDIA PERSISTENTE APÓS OS SEIS MESES DE IDADE DEVE SER ENCAMINHADA A UM CIRURGIÃO/UROLOGISTA PEDIÁTRICO PARA TRATAMENTO CIRÚRGICO</a:t>
            </a:r>
            <a:endParaRPr lang="pt-BR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FATO</a:t>
            </a:r>
            <a:endParaRPr lang="pt-BR" dirty="0"/>
          </a:p>
        </p:txBody>
      </p:sp>
      <p:sp>
        <p:nvSpPr>
          <p:cNvPr id="102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As chances de fertilidade nas criptorquias unilaterais são semelhantes às da população normal, mas em torno de 60% apenas nas criptorquias bilaterais e diminuem com atrasos no tratamento cirúrgico (20% &gt; 4 anos!!!)</a:t>
            </a:r>
          </a:p>
          <a:p>
            <a:r>
              <a:rPr lang="pt-BR" smtClean="0"/>
              <a:t>A possibilidade de tumor maligno num testículo críptico em números absolutos é muito pequena, mas é 5 vezes maior do que a da população normal (~ 5:100000 homens), e é maior em testículos abdominais</a:t>
            </a:r>
          </a:p>
          <a:p>
            <a:r>
              <a:rPr lang="pt-BR" smtClean="0"/>
              <a:t>Se ocorrer uma neoplasia num testículo impalpável abdominal a chance de detecção precoce é mínima</a:t>
            </a:r>
          </a:p>
          <a:p>
            <a:r>
              <a:rPr lang="pt-BR" smtClean="0"/>
              <a:t>A literatura não é conclusiva, mas provavelmente a cirurgia precoce diminui as chances de neoplasia nos testículos crípticos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lipse 2"/>
          <p:cNvSpPr/>
          <p:nvPr/>
        </p:nvSpPr>
        <p:spPr>
          <a:xfrm>
            <a:off x="1042988" y="1844675"/>
            <a:ext cx="6265862" cy="41052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rgbClr val="002060"/>
                </a:solidFill>
              </a:rPr>
              <a:t>A CIRURGIA PRECOCE PROTEGE DE INFERTILIDADE FUTURA (NOS CASOS BILATERAIS), TALVEZ PROTEJA DE NEOPLASIA FUTURA E POSSIBILITA A DETECÇÃO PRECOCE (POR PALPAÇÃO) DE NEOPLASIAS INCIDENTAIS</a:t>
            </a:r>
            <a:endParaRPr lang="pt-BR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FATO</a:t>
            </a:r>
            <a:endParaRPr lang="pt-BR" dirty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Orquidopexias feitas por cirurgiões e anestesistas pediátricos treinados adequadamente são cirurgias seguras e ambulatoriais com taxas altas de sucesso</a:t>
            </a:r>
          </a:p>
          <a:p>
            <a:r>
              <a:rPr lang="pt-BR" smtClean="0"/>
              <a:t>O tratamento hormonal para criptorquidias tem taxas de sucesso variáveis mas menores do que a cirurgia e nunca funciona para testículos ectópicos</a:t>
            </a:r>
          </a:p>
          <a:p>
            <a:r>
              <a:rPr lang="pt-BR" smtClean="0"/>
              <a:t>O tratamento hormonal para criptorquidias é relativamente caro</a:t>
            </a:r>
          </a:p>
          <a:p>
            <a:r>
              <a:rPr lang="pt-BR" smtClean="0"/>
              <a:t>Há dados de literatura recente sugerindo que o tratamento hormonal pode ser útil para melhorar a histologia testicular e o prognóstico de fertilidade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tângulo 1"/>
          <p:cNvSpPr>
            <a:spLocks noChangeArrowheads="1"/>
          </p:cNvSpPr>
          <p:nvPr/>
        </p:nvSpPr>
        <p:spPr bwMode="auto">
          <a:xfrm>
            <a:off x="1042988" y="336550"/>
            <a:ext cx="6697662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Acta Paediatr. 2007 May;96(5):628-30.</a:t>
            </a:r>
          </a:p>
          <a:p>
            <a:r>
              <a:rPr lang="en-US">
                <a:solidFill>
                  <a:srgbClr val="FF0000"/>
                </a:solidFill>
              </a:rPr>
              <a:t>Efficacy and safety of hormonal treatment of cryptorchidism: current state of the art.</a:t>
            </a:r>
          </a:p>
          <a:p>
            <a:r>
              <a:rPr lang="en-US">
                <a:solidFill>
                  <a:srgbClr val="FF0000"/>
                </a:solidFill>
              </a:rPr>
              <a:t>Thorsson AV, Christiansen P, Ritzén M.</a:t>
            </a:r>
          </a:p>
          <a:p>
            <a:endParaRPr lang="en-US"/>
          </a:p>
          <a:p>
            <a:r>
              <a:rPr lang="en-US" sz="2400"/>
              <a:t>Meta-analyses of randomised trials using hCG or GnRH for treatment on testicular descent show in most studies overall </a:t>
            </a:r>
            <a:r>
              <a:rPr lang="en-US" sz="2400" b="1"/>
              <a:t>efficacy of about 20%, </a:t>
            </a:r>
            <a:r>
              <a:rPr lang="en-US" sz="2400"/>
              <a:t>less if retractile testes were excluded. In recent years a number of potentially serious side effects have been reported. Conclusion: </a:t>
            </a:r>
            <a:r>
              <a:rPr lang="en-US" sz="2400" b="1"/>
              <a:t>Considering the efficacy and the possible side effects of the hormonal treatment, the general use of hCG and GnRH in the treatment of cryptorchidism cannot be further recommended.</a:t>
            </a:r>
            <a:endParaRPr lang="pt-BR" sz="24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lipse 2"/>
          <p:cNvSpPr/>
          <p:nvPr/>
        </p:nvSpPr>
        <p:spPr>
          <a:xfrm>
            <a:off x="1042988" y="1844675"/>
            <a:ext cx="6265862" cy="41052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rgbClr val="002060"/>
                </a:solidFill>
              </a:rPr>
              <a:t>POR ORA, NOS CASOS COMUNS, O PARADIGMA DE TRATAMENTO DAS CRIPTORQUIAS É A CIRURGIA, O TRATAMENTO HORMONAL É PARA CASOS ESCOLHIDOS. TALVEZ NO FUTURO SEJA VANTAJOSO ASSOCIAR O TRATAMENTO CIRÚRGICO AO HORMONAL</a:t>
            </a:r>
            <a:endParaRPr lang="pt-BR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DADOS CLÍNICOS</a:t>
            </a:r>
            <a:endParaRPr lang="pt-BR" dirty="0"/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97050"/>
            <a:ext cx="7620000" cy="4800600"/>
          </a:xfrm>
        </p:spPr>
        <p:txBody>
          <a:bodyPr/>
          <a:lstStyle/>
          <a:p>
            <a:pPr marL="411163" lvl="1" indent="0">
              <a:buFont typeface="Arial" charset="0"/>
              <a:buNone/>
            </a:pPr>
            <a:r>
              <a:rPr lang="pt-BR" smtClean="0"/>
              <a:t>Testículos crípticos:</a:t>
            </a:r>
          </a:p>
          <a:p>
            <a:pPr marL="411163" lvl="1" indent="0">
              <a:buFont typeface="Arial" charset="0"/>
              <a:buNone/>
            </a:pPr>
            <a:r>
              <a:rPr lang="pt-BR" smtClean="0"/>
              <a:t>	palpáveis</a:t>
            </a:r>
          </a:p>
          <a:p>
            <a:pPr marL="411163" lvl="1" indent="0">
              <a:buFont typeface="Arial" charset="0"/>
              <a:buNone/>
            </a:pPr>
            <a:r>
              <a:rPr lang="pt-BR" smtClean="0"/>
              <a:t>		descida incompleta</a:t>
            </a:r>
          </a:p>
          <a:p>
            <a:pPr marL="411163" lvl="1" indent="0">
              <a:buFont typeface="Arial" charset="0"/>
              <a:buNone/>
            </a:pPr>
            <a:r>
              <a:rPr lang="pt-BR" smtClean="0"/>
              <a:t>		ectópicos</a:t>
            </a:r>
          </a:p>
          <a:p>
            <a:pPr marL="411163" lvl="1" indent="0">
              <a:buFont typeface="Arial" charset="0"/>
              <a:buNone/>
            </a:pPr>
            <a:r>
              <a:rPr lang="pt-BR" smtClean="0"/>
              <a:t>	impalpáveis</a:t>
            </a:r>
          </a:p>
          <a:p>
            <a:pPr marL="411163" lvl="1" indent="0">
              <a:buFont typeface="Arial" charset="0"/>
              <a:buNone/>
            </a:pPr>
            <a:r>
              <a:rPr lang="pt-BR" smtClean="0"/>
              <a:t>		abdominais</a:t>
            </a:r>
          </a:p>
          <a:p>
            <a:pPr marL="411163" lvl="1" indent="0">
              <a:buFont typeface="Arial" charset="0"/>
              <a:buNone/>
            </a:pPr>
            <a:r>
              <a:rPr lang="pt-BR" smtClean="0"/>
              <a:t>		atróficos (</a:t>
            </a:r>
            <a:r>
              <a:rPr lang="pt-BR" i="1" smtClean="0"/>
              <a:t>vanishing testis</a:t>
            </a:r>
            <a:r>
              <a:rPr lang="pt-BR" smtClean="0"/>
              <a:t>)</a:t>
            </a:r>
          </a:p>
          <a:p>
            <a:pPr marL="411163" lvl="1" indent="0">
              <a:buFont typeface="Arial" charset="0"/>
              <a:buNone/>
            </a:pPr>
            <a:r>
              <a:rPr lang="pt-BR" smtClean="0"/>
              <a:t>		inexistentes (incomum!!!)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DADOS CLÍNICOS</a:t>
            </a:r>
            <a:endParaRPr lang="pt-BR" dirty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190750"/>
            <a:ext cx="5783263" cy="375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8" name="CaixaDeTexto 2"/>
          <p:cNvSpPr txBox="1">
            <a:spLocks noChangeArrowheads="1"/>
          </p:cNvSpPr>
          <p:nvPr/>
        </p:nvSpPr>
        <p:spPr bwMode="auto">
          <a:xfrm>
            <a:off x="4787900" y="6021388"/>
            <a:ext cx="2376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Descida incompleta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DADOS CLÍNICOS</a:t>
            </a:r>
            <a:endParaRPr lang="pt-BR" dirty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5438" y="1404938"/>
            <a:ext cx="59531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Conector de seta reta 3"/>
          <p:cNvCxnSpPr/>
          <p:nvPr/>
        </p:nvCxnSpPr>
        <p:spPr>
          <a:xfrm flipH="1">
            <a:off x="3779838" y="1844675"/>
            <a:ext cx="720725" cy="79216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3" name="CaixaDeTexto 4"/>
          <p:cNvSpPr txBox="1">
            <a:spLocks noChangeArrowheads="1"/>
          </p:cNvSpPr>
          <p:nvPr/>
        </p:nvSpPr>
        <p:spPr bwMode="auto">
          <a:xfrm>
            <a:off x="4427538" y="1484313"/>
            <a:ext cx="2592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Bolsa de Denis-Browne</a:t>
            </a:r>
          </a:p>
        </p:txBody>
      </p:sp>
      <p:sp>
        <p:nvSpPr>
          <p:cNvPr id="17414" name="CaixaDeTexto 5"/>
          <p:cNvSpPr txBox="1">
            <a:spLocks noChangeArrowheads="1"/>
          </p:cNvSpPr>
          <p:nvPr/>
        </p:nvSpPr>
        <p:spPr bwMode="auto">
          <a:xfrm>
            <a:off x="4932363" y="5876925"/>
            <a:ext cx="2376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ECTÓPICOS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DADOS CLÍNICOS</a:t>
            </a:r>
            <a:endParaRPr lang="pt-BR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484313"/>
            <a:ext cx="51816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Conector de seta reta 3"/>
          <p:cNvCxnSpPr/>
          <p:nvPr/>
        </p:nvCxnSpPr>
        <p:spPr>
          <a:xfrm flipV="1">
            <a:off x="2555875" y="4581525"/>
            <a:ext cx="1152525" cy="57626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7" name="CaixaDeTexto 4"/>
          <p:cNvSpPr txBox="1">
            <a:spLocks noChangeArrowheads="1"/>
          </p:cNvSpPr>
          <p:nvPr/>
        </p:nvSpPr>
        <p:spPr bwMode="auto">
          <a:xfrm>
            <a:off x="1619250" y="5278438"/>
            <a:ext cx="2089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FFFF00"/>
                </a:solidFill>
              </a:rPr>
              <a:t>APOIO: MÃO NÃO </a:t>
            </a:r>
          </a:p>
          <a:p>
            <a:r>
              <a:rPr lang="pt-BR" b="1">
                <a:solidFill>
                  <a:srgbClr val="FFFF00"/>
                </a:solidFill>
              </a:rPr>
              <a:t>DOMINANTE</a:t>
            </a:r>
          </a:p>
        </p:txBody>
      </p:sp>
      <p:cxnSp>
        <p:nvCxnSpPr>
          <p:cNvPr id="7" name="Conector de seta reta 6"/>
          <p:cNvCxnSpPr/>
          <p:nvPr/>
        </p:nvCxnSpPr>
        <p:spPr>
          <a:xfrm flipH="1" flipV="1">
            <a:off x="4643438" y="4581525"/>
            <a:ext cx="1008062" cy="57626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9" name="CaixaDeTexto 7"/>
          <p:cNvSpPr txBox="1">
            <a:spLocks noChangeArrowheads="1"/>
          </p:cNvSpPr>
          <p:nvPr/>
        </p:nvSpPr>
        <p:spPr bwMode="auto">
          <a:xfrm>
            <a:off x="5435600" y="5170488"/>
            <a:ext cx="1944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FFFF00"/>
                </a:solidFill>
              </a:rPr>
              <a:t>PALPAÇÃO:</a:t>
            </a:r>
          </a:p>
          <a:p>
            <a:r>
              <a:rPr lang="pt-BR" b="1">
                <a:solidFill>
                  <a:srgbClr val="FFFF00"/>
                </a:solidFill>
              </a:rPr>
              <a:t>MÃO DOMINANTE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TESTÍCULOS NÃO PALPÁVEIS</a:t>
            </a:r>
            <a:endParaRPr lang="pt-BR" dirty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084388"/>
            <a:ext cx="7620000" cy="4800600"/>
          </a:xfrm>
        </p:spPr>
        <p:txBody>
          <a:bodyPr/>
          <a:lstStyle/>
          <a:p>
            <a:r>
              <a:rPr lang="pt-BR" smtClean="0"/>
              <a:t>Exame clínico bem feito</a:t>
            </a:r>
          </a:p>
          <a:p>
            <a:r>
              <a:rPr lang="pt-BR" smtClean="0"/>
              <a:t>Hérnia inguinal presente?</a:t>
            </a:r>
          </a:p>
          <a:p>
            <a:r>
              <a:rPr lang="pt-BR" smtClean="0"/>
              <a:t>Cordão inguinal palpável?</a:t>
            </a:r>
          </a:p>
          <a:p>
            <a:r>
              <a:rPr lang="pt-BR" smtClean="0"/>
              <a:t>Casos unilaterais</a:t>
            </a:r>
          </a:p>
          <a:p>
            <a:pPr lvl="1"/>
            <a:r>
              <a:rPr lang="pt-BR" smtClean="0"/>
              <a:t>Contralateral vicariante?</a:t>
            </a:r>
          </a:p>
          <a:p>
            <a:r>
              <a:rPr lang="pt-BR" smtClean="0"/>
              <a:t>Casos bilaterais</a:t>
            </a:r>
          </a:p>
          <a:p>
            <a:pPr lvl="1"/>
            <a:r>
              <a:rPr lang="pt-BR" smtClean="0"/>
              <a:t>Dosagem de testosterona após estímulo com HCG</a:t>
            </a:r>
          </a:p>
          <a:p>
            <a:pPr lvl="1"/>
            <a:r>
              <a:rPr lang="pt-BR" smtClean="0"/>
              <a:t>Fator inibidor mulleriano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FATO</a:t>
            </a:r>
            <a:endParaRPr lang="pt-BR" dirty="0"/>
          </a:p>
        </p:txBody>
      </p:sp>
      <p:sp>
        <p:nvSpPr>
          <p:cNvPr id="20483" name="Espaço Reservado para Conteúdo 2"/>
          <p:cNvSpPr>
            <a:spLocks noGrp="1"/>
          </p:cNvSpPr>
          <p:nvPr>
            <p:ph idx="1"/>
          </p:nvPr>
        </p:nvSpPr>
        <p:spPr>
          <a:xfrm>
            <a:off x="323850" y="1844675"/>
            <a:ext cx="7620000" cy="4800600"/>
          </a:xfrm>
        </p:spPr>
        <p:txBody>
          <a:bodyPr/>
          <a:lstStyle/>
          <a:p>
            <a:r>
              <a:rPr lang="pt-BR" smtClean="0"/>
              <a:t>Exames complementares (US, TC, RMN) não têm boa sensibilidade e especificidade para detectar testículos crípticos</a:t>
            </a:r>
          </a:p>
          <a:p>
            <a:r>
              <a:rPr lang="pt-BR" smtClean="0"/>
              <a:t>É possível falso (+): confusão com linfonodos é o mais comum</a:t>
            </a:r>
          </a:p>
          <a:p>
            <a:r>
              <a:rPr lang="pt-BR" smtClean="0"/>
              <a:t>É possível falso (-), em especial testículos pequenos</a:t>
            </a:r>
          </a:p>
          <a:p>
            <a:r>
              <a:rPr lang="pt-BR" smtClean="0"/>
              <a:t>Falso (+) cria expectativas</a:t>
            </a:r>
          </a:p>
          <a:p>
            <a:r>
              <a:rPr lang="pt-BR" smtClean="0"/>
              <a:t>Falso (-) implica em riscos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tângulo 1"/>
          <p:cNvSpPr>
            <a:spLocks noChangeArrowheads="1"/>
          </p:cNvSpPr>
          <p:nvPr/>
        </p:nvSpPr>
        <p:spPr bwMode="auto">
          <a:xfrm>
            <a:off x="971550" y="908050"/>
            <a:ext cx="691356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Ultrasound has a </a:t>
            </a:r>
            <a:r>
              <a:rPr lang="en-US" sz="2400">
                <a:solidFill>
                  <a:srgbClr val="FF0000"/>
                </a:solidFill>
              </a:rPr>
              <a:t>sensitivity of 45% </a:t>
            </a:r>
            <a:r>
              <a:rPr lang="en-US" sz="2400"/>
              <a:t>(95% confidence interval [CI]: 29-61) and a </a:t>
            </a:r>
            <a:r>
              <a:rPr lang="en-US" sz="2400">
                <a:solidFill>
                  <a:srgbClr val="FF0000"/>
                </a:solidFill>
              </a:rPr>
              <a:t>specificity of 78% </a:t>
            </a:r>
            <a:r>
              <a:rPr lang="en-US" sz="2400"/>
              <a:t>(95% CI: 43-94). The positive and negative likelihood ratios are 1.48 (95% CI: 0.54-4.03) and 0.79 (95% CI: 0.46-1.35), respectively. A positive ultrasound result increases and negative ultrasound result decreases the probability that a nonpalpable testis is located within the abdomen from 55% to 64% and 49%, respectively.</a:t>
            </a:r>
            <a:endParaRPr lang="pt-BR" sz="2400"/>
          </a:p>
        </p:txBody>
      </p:sp>
      <p:sp>
        <p:nvSpPr>
          <p:cNvPr id="21507" name="Retângulo 2"/>
          <p:cNvSpPr>
            <a:spLocks noChangeArrowheads="1"/>
          </p:cNvSpPr>
          <p:nvPr/>
        </p:nvSpPr>
        <p:spPr bwMode="auto">
          <a:xfrm>
            <a:off x="2879725" y="4483100"/>
            <a:ext cx="45720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>
                <a:solidFill>
                  <a:srgbClr val="FF0000"/>
                </a:solidFill>
              </a:rPr>
              <a:t>Pediatrics. 2011 Jan;127(1):119-28.</a:t>
            </a:r>
          </a:p>
          <a:p>
            <a:r>
              <a:rPr lang="pt-BR" sz="1600">
                <a:solidFill>
                  <a:srgbClr val="FF0000"/>
                </a:solidFill>
              </a:rPr>
              <a:t>Diagnostic performance of ultrasound in nonpalpable cryptorchidism: a systematic review and meta-analysis.</a:t>
            </a:r>
          </a:p>
          <a:p>
            <a:r>
              <a:rPr lang="pt-BR" sz="1600">
                <a:solidFill>
                  <a:srgbClr val="FF0000"/>
                </a:solidFill>
              </a:rPr>
              <a:t>Tasian GE, Copp HL. </a:t>
            </a:r>
            <a:r>
              <a:rPr lang="pt-BR" sz="1600">
                <a:solidFill>
                  <a:srgbClr val="FFFF00"/>
                </a:solidFill>
              </a:rPr>
              <a:t>FREE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lipse 2"/>
          <p:cNvSpPr/>
          <p:nvPr/>
        </p:nvSpPr>
        <p:spPr>
          <a:xfrm>
            <a:off x="1042988" y="1773238"/>
            <a:ext cx="5689600" cy="36004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rgbClr val="002060"/>
                </a:solidFill>
              </a:rPr>
              <a:t>O PADRÃO-OURO PARA TESTÍCULOS IMPALPÁVEIS É A CIRURGIA!!! EXAMES COMPLEMENTARES NUNCA EVITAM: NÃO PODEM GARANTIR A AUSÊNCIA E A PRESENÇA IMPLICA EM CIRURGIA</a:t>
            </a:r>
            <a:endParaRPr lang="pt-BR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O QUE O CIRURGIÃO FAZ</a:t>
            </a:r>
            <a:endParaRPr lang="pt-BR" dirty="0"/>
          </a:p>
        </p:txBody>
      </p:sp>
      <p:sp>
        <p:nvSpPr>
          <p:cNvPr id="235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Casos comuns: testículos palpáveis inguinais</a:t>
            </a:r>
          </a:p>
          <a:p>
            <a:pPr lvl="1"/>
            <a:r>
              <a:rPr lang="pt-BR" smtClean="0"/>
              <a:t>Incisão inguinal, semelhante à incisão usada para tratar uma hérnia inguinal</a:t>
            </a:r>
          </a:p>
          <a:p>
            <a:pPr lvl="1"/>
            <a:r>
              <a:rPr lang="pt-BR" smtClean="0"/>
              <a:t>Exposição do testículo</a:t>
            </a:r>
          </a:p>
          <a:p>
            <a:pPr lvl="1"/>
            <a:r>
              <a:rPr lang="pt-BR" smtClean="0"/>
              <a:t>Liberação do testículo dos tecidos vizinhos</a:t>
            </a:r>
          </a:p>
          <a:p>
            <a:pPr lvl="1"/>
            <a:r>
              <a:rPr lang="pt-BR" smtClean="0"/>
              <a:t>Separação entre o peritônio (conduto peritônio-vaginal persistente) e o cordão inguinal, alongando o cordão até ter extensão até a bolsa sem tensão</a:t>
            </a:r>
          </a:p>
          <a:p>
            <a:pPr lvl="1"/>
            <a:r>
              <a:rPr lang="pt-BR" smtClean="0"/>
              <a:t>Fechamento do conduto peritônio-vaginal persistente (para evitar hérnias futuras ou tratar hérnias associadas)</a:t>
            </a:r>
          </a:p>
          <a:p>
            <a:pPr lvl="1"/>
            <a:r>
              <a:rPr lang="pt-BR" smtClean="0"/>
              <a:t>Inserção do testículo na bolsa (incisão alta – Bianchi – ou baixa)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O QUE O CIRURGIÃO FAZ</a:t>
            </a:r>
            <a:endParaRPr lang="pt-BR" dirty="0"/>
          </a:p>
        </p:txBody>
      </p:sp>
      <p:sp>
        <p:nvSpPr>
          <p:cNvPr id="2457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Testículos impalpáveis unilaterais:</a:t>
            </a:r>
          </a:p>
          <a:p>
            <a:pPr lvl="1"/>
            <a:r>
              <a:rPr lang="pt-BR" smtClean="0"/>
              <a:t>Alternativa 1: casos que têm funículo palpável e/ou testículo contralateral vicariante: chance grande de testículo contralateral não palpado ou tópico atrofiado: exploração inguinal: </a:t>
            </a:r>
          </a:p>
          <a:p>
            <a:pPr lvl="2"/>
            <a:r>
              <a:rPr lang="pt-BR" smtClean="0"/>
              <a:t>Encontrados vasos gonadais e testículo ausente: atrofia testicular</a:t>
            </a:r>
          </a:p>
          <a:p>
            <a:pPr lvl="2"/>
            <a:r>
              <a:rPr lang="pt-BR" smtClean="0"/>
              <a:t>Encontrado testículo: orquidopexia</a:t>
            </a:r>
          </a:p>
          <a:p>
            <a:pPr lvl="2"/>
            <a:r>
              <a:rPr lang="pt-BR" smtClean="0"/>
              <a:t>Vasos não encontrados, sem certeza da ausência de testículo: laparoscopia diagnóstica</a:t>
            </a:r>
          </a:p>
          <a:p>
            <a:pPr lvl="1"/>
            <a:r>
              <a:rPr lang="pt-BR" smtClean="0"/>
              <a:t>Alternativa 2: laparoscopia em todos os casos: diagnóstica e terapêutica.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O QUE O CIRURGIÃO FAZ</a:t>
            </a:r>
            <a:endParaRPr lang="pt-BR" dirty="0"/>
          </a:p>
        </p:txBody>
      </p:sp>
      <p:sp>
        <p:nvSpPr>
          <p:cNvPr id="25603" name="Espaço Reservado para Conteúdo 2"/>
          <p:cNvSpPr>
            <a:spLocks noGrp="1"/>
          </p:cNvSpPr>
          <p:nvPr>
            <p:ph idx="1"/>
          </p:nvPr>
        </p:nvSpPr>
        <p:spPr>
          <a:xfrm>
            <a:off x="539750" y="2205038"/>
            <a:ext cx="7620000" cy="4800600"/>
          </a:xfrm>
        </p:spPr>
        <p:txBody>
          <a:bodyPr/>
          <a:lstStyle/>
          <a:p>
            <a:r>
              <a:rPr lang="pt-BR" smtClean="0"/>
              <a:t>Testículos impalpáveis bilaterais: laparoscopia diagnóstica e terapêutica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LAPAROSCOPIA TERAPÊUTICA</a:t>
            </a:r>
            <a:endParaRPr lang="pt-BR" dirty="0"/>
          </a:p>
        </p:txBody>
      </p:sp>
      <p:sp>
        <p:nvSpPr>
          <p:cNvPr id="26627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2349500"/>
            <a:ext cx="7620000" cy="4800600"/>
          </a:xfrm>
        </p:spPr>
        <p:txBody>
          <a:bodyPr/>
          <a:lstStyle/>
          <a:p>
            <a:r>
              <a:rPr lang="pt-BR" smtClean="0"/>
              <a:t>Dissecção longa e protetora dos testículos altos, novo direcionamento do testículo (caminho mais curto)</a:t>
            </a:r>
          </a:p>
          <a:p>
            <a:r>
              <a:rPr lang="pt-BR" smtClean="0"/>
              <a:t>Orquidopexia em dois tempos, no caso de cordão inguinal curto demais: ligadura dos vasos gonadais, tempo &gt; 6 meses para formação neovascular, abaixamento testicular definitivo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TESTÍCULOS RETRÁTEIS</a:t>
            </a:r>
            <a:endParaRPr lang="pt-BR" dirty="0"/>
          </a:p>
        </p:txBody>
      </p:sp>
      <p:sp>
        <p:nvSpPr>
          <p:cNvPr id="27651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1844675"/>
            <a:ext cx="7620000" cy="4800600"/>
          </a:xfrm>
        </p:spPr>
        <p:txBody>
          <a:bodyPr/>
          <a:lstStyle/>
          <a:p>
            <a:r>
              <a:rPr lang="pt-BR" smtClean="0"/>
              <a:t>Testículos que estão fora da bolsa, mas podem ser trazidos </a:t>
            </a:r>
            <a:r>
              <a:rPr lang="pt-BR" smtClean="0">
                <a:solidFill>
                  <a:srgbClr val="FFC000"/>
                </a:solidFill>
              </a:rPr>
              <a:t>SEM TENSÃO E SEM DOR</a:t>
            </a:r>
            <a:r>
              <a:rPr lang="pt-BR" smtClean="0"/>
              <a:t> e PERSISTEM no local correto depois de soltos</a:t>
            </a:r>
          </a:p>
          <a:p>
            <a:r>
              <a:rPr lang="pt-BR" smtClean="0"/>
              <a:t>Reflexo cremastérico, máximo 6m-escolares</a:t>
            </a:r>
          </a:p>
          <a:p>
            <a:r>
              <a:rPr lang="pt-BR" smtClean="0"/>
              <a:t>Resolve na puberdade</a:t>
            </a:r>
          </a:p>
          <a:p>
            <a:r>
              <a:rPr lang="pt-BR" smtClean="0"/>
              <a:t>Não é cirúrgico a princípio, mas EXIGEM OBSERVAÇÃO periódica</a:t>
            </a:r>
          </a:p>
        </p:txBody>
      </p:sp>
      <p:sp>
        <p:nvSpPr>
          <p:cNvPr id="27652" name="Retângulo 3"/>
          <p:cNvSpPr>
            <a:spLocks noChangeArrowheads="1"/>
          </p:cNvSpPr>
          <p:nvPr/>
        </p:nvSpPr>
        <p:spPr bwMode="auto">
          <a:xfrm>
            <a:off x="3276600" y="4941888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J Pediatr Urol. 2012 Feb;8(1):2-6. </a:t>
            </a:r>
          </a:p>
          <a:p>
            <a:r>
              <a:rPr lang="en-US">
                <a:solidFill>
                  <a:srgbClr val="FF0000"/>
                </a:solidFill>
              </a:rPr>
              <a:t>Retractile testes: a review of the current literature.</a:t>
            </a:r>
          </a:p>
          <a:p>
            <a:r>
              <a:rPr lang="en-US">
                <a:solidFill>
                  <a:srgbClr val="FF0000"/>
                </a:solidFill>
              </a:rPr>
              <a:t>Keys C, Heloury Y.</a:t>
            </a:r>
            <a:endParaRPr lang="pt-B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E OS ASCENDENTES?</a:t>
            </a:r>
            <a:endParaRPr lang="pt-BR" dirty="0"/>
          </a:p>
        </p:txBody>
      </p:sp>
      <p:sp>
        <p:nvSpPr>
          <p:cNvPr id="2867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Percepção recente: dados epidemiológicos da Dinamarca e Holanda: dados perinatais normais em crianças com criptorquia</a:t>
            </a:r>
          </a:p>
          <a:p>
            <a:r>
              <a:rPr lang="pt-BR" smtClean="0"/>
              <a:t>1/3 dos retráteis</a:t>
            </a:r>
          </a:p>
          <a:p>
            <a:r>
              <a:rPr lang="pt-BR" smtClean="0"/>
              <a:t>Muitos eram retráteis</a:t>
            </a:r>
          </a:p>
          <a:p>
            <a:r>
              <a:rPr lang="pt-BR" smtClean="0"/>
              <a:t>Tratamento?</a:t>
            </a:r>
          </a:p>
          <a:p>
            <a:endParaRPr lang="pt-BR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CASOS TARDIOS</a:t>
            </a:r>
            <a:endParaRPr lang="pt-BR" dirty="0"/>
          </a:p>
        </p:txBody>
      </p:sp>
      <p:sp>
        <p:nvSpPr>
          <p:cNvPr id="29699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612900"/>
          </a:xfrm>
        </p:spPr>
        <p:txBody>
          <a:bodyPr/>
          <a:lstStyle/>
          <a:p>
            <a:r>
              <a:rPr lang="pt-BR" smtClean="0"/>
              <a:t>Pré-puberais: orquidopexia</a:t>
            </a:r>
          </a:p>
          <a:p>
            <a:r>
              <a:rPr lang="pt-BR" smtClean="0"/>
              <a:t>Pós puberais: orquiectomia (risco maior de neoplasia)</a:t>
            </a:r>
          </a:p>
          <a:p>
            <a:r>
              <a:rPr lang="pt-BR" smtClean="0"/>
              <a:t>&gt; 50 anos: observação</a:t>
            </a:r>
          </a:p>
        </p:txBody>
      </p:sp>
      <p:sp>
        <p:nvSpPr>
          <p:cNvPr id="29700" name="Retângulo 3"/>
          <p:cNvSpPr>
            <a:spLocks noChangeArrowheads="1"/>
          </p:cNvSpPr>
          <p:nvPr/>
        </p:nvSpPr>
        <p:spPr bwMode="auto">
          <a:xfrm>
            <a:off x="3132138" y="3860800"/>
            <a:ext cx="4572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J Urol. 2009 Feb;181(2):452-61.</a:t>
            </a:r>
          </a:p>
          <a:p>
            <a:r>
              <a:rPr lang="en-US" sz="1400">
                <a:solidFill>
                  <a:srgbClr val="FF0000"/>
                </a:solidFill>
              </a:rPr>
              <a:t>Cryptorchidism and testicular cancer: separating fact from fiction.</a:t>
            </a:r>
          </a:p>
          <a:p>
            <a:r>
              <a:rPr lang="en-US" sz="1400">
                <a:solidFill>
                  <a:srgbClr val="FF0000"/>
                </a:solidFill>
              </a:rPr>
              <a:t>Wood HM, Elder JS.</a:t>
            </a:r>
            <a:endParaRPr lang="pt-BR" sz="1400">
              <a:solidFill>
                <a:srgbClr val="FF0000"/>
              </a:solidFill>
            </a:endParaRPr>
          </a:p>
        </p:txBody>
      </p:sp>
      <p:sp>
        <p:nvSpPr>
          <p:cNvPr id="29701" name="Retângulo 4"/>
          <p:cNvSpPr>
            <a:spLocks noChangeArrowheads="1"/>
          </p:cNvSpPr>
          <p:nvPr/>
        </p:nvSpPr>
        <p:spPr bwMode="auto">
          <a:xfrm>
            <a:off x="3132138" y="4941888"/>
            <a:ext cx="4572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>
                <a:solidFill>
                  <a:srgbClr val="FF0000"/>
                </a:solidFill>
              </a:rPr>
              <a:t>J Urol. 2007 Oct;178(4 Pt 1):1440-6.</a:t>
            </a:r>
          </a:p>
          <a:p>
            <a:r>
              <a:rPr lang="pt-BR" sz="1400">
                <a:solidFill>
                  <a:srgbClr val="FF0000"/>
                </a:solidFill>
              </a:rPr>
              <a:t>Prepubertal orchiopexy for cryptorchidism may be associated with lower risk of testicular cancer.</a:t>
            </a:r>
          </a:p>
          <a:p>
            <a:r>
              <a:rPr lang="pt-BR" sz="1400">
                <a:solidFill>
                  <a:srgbClr val="FF0000"/>
                </a:solidFill>
              </a:rPr>
              <a:t>Walsh TJ, Dall'Era MA, Croughan MS, Carroll PR, Turek PJ.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90538"/>
            <a:ext cx="617537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3" name="CaixaDeTexto 1"/>
          <p:cNvSpPr txBox="1">
            <a:spLocks noChangeArrowheads="1"/>
          </p:cNvSpPr>
          <p:nvPr/>
        </p:nvSpPr>
        <p:spPr bwMode="auto">
          <a:xfrm>
            <a:off x="3924300" y="5373688"/>
            <a:ext cx="36718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5400" b="1" i="1"/>
              <a:t>OBRIGADA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ência">
  <a:themeElements>
    <a:clrScheme name="Adjacê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Escritório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ê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125</TotalTime>
  <Words>1330</Words>
  <Application>Microsoft Office PowerPoint</Application>
  <PresentationFormat>Apresentação na tela (4:3)</PresentationFormat>
  <Paragraphs>147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3" baseType="lpstr">
      <vt:lpstr>Calibri</vt:lpstr>
      <vt:lpstr>Arial</vt:lpstr>
      <vt:lpstr>Cambria</vt:lpstr>
      <vt:lpstr>Adjacência</vt:lpstr>
      <vt:lpstr>CRIPTORQUIDIA: O QUE É E O QUE HÁ.</vt:lpstr>
      <vt:lpstr>OBJETIVOS</vt:lpstr>
      <vt:lpstr>DEFINIÇÃO</vt:lpstr>
      <vt:lpstr>INCIDÊNCIA</vt:lpstr>
      <vt:lpstr>Slide 5</vt:lpstr>
      <vt:lpstr>ASSOCIAÇÕES</vt:lpstr>
      <vt:lpstr>FATO</vt:lpstr>
      <vt:lpstr>CONCLUSÃO</vt:lpstr>
      <vt:lpstr>FATO</vt:lpstr>
      <vt:lpstr>CONCLUSÃO</vt:lpstr>
      <vt:lpstr>FATO</vt:lpstr>
      <vt:lpstr>Slide 12</vt:lpstr>
      <vt:lpstr>CONCLUSÃO</vt:lpstr>
      <vt:lpstr>DADOS CLÍNICOS</vt:lpstr>
      <vt:lpstr>DADOS CLÍNICOS</vt:lpstr>
      <vt:lpstr>DADOS CLÍNICOS</vt:lpstr>
      <vt:lpstr>DADOS CLÍNICOS</vt:lpstr>
      <vt:lpstr>TESTÍCULOS NÃO PALPÁVEIS</vt:lpstr>
      <vt:lpstr>FATO</vt:lpstr>
      <vt:lpstr>Slide 20</vt:lpstr>
      <vt:lpstr>CONCLUSÃO</vt:lpstr>
      <vt:lpstr>O QUE O CIRURGIÃO FAZ</vt:lpstr>
      <vt:lpstr>O QUE O CIRURGIÃO FAZ</vt:lpstr>
      <vt:lpstr>O QUE O CIRURGIÃO FAZ</vt:lpstr>
      <vt:lpstr>LAPAROSCOPIA TERAPÊUTICA</vt:lpstr>
      <vt:lpstr>TESTÍCULOS RETRÁTEIS</vt:lpstr>
      <vt:lpstr>E OS ASCENDENTES?</vt:lpstr>
      <vt:lpstr>CASOS TARDIOS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CRIPTORQUIDIA: O QUE É E O QUE HÁ.</dc:title>
  <dc:creator>pborges</dc:creator>
  <cp:lastModifiedBy>evento</cp:lastModifiedBy>
  <cp:revision>16</cp:revision>
  <dcterms:created xsi:type="dcterms:W3CDTF">2012-09-29T10:41:45Z</dcterms:created>
  <dcterms:modified xsi:type="dcterms:W3CDTF">2012-10-06T12:02:48Z</dcterms:modified>
</cp:coreProperties>
</file>