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8" r:id="rId1"/>
  </p:sldMasterIdLst>
  <p:notesMasterIdLst>
    <p:notesMasterId r:id="rId45"/>
  </p:notesMasterIdLst>
  <p:sldIdLst>
    <p:sldId id="256" r:id="rId2"/>
    <p:sldId id="294" r:id="rId3"/>
    <p:sldId id="309" r:id="rId4"/>
    <p:sldId id="295" r:id="rId5"/>
    <p:sldId id="285" r:id="rId6"/>
    <p:sldId id="257" r:id="rId7"/>
    <p:sldId id="258" r:id="rId8"/>
    <p:sldId id="259" r:id="rId9"/>
    <p:sldId id="287" r:id="rId10"/>
    <p:sldId id="260" r:id="rId11"/>
    <p:sldId id="288" r:id="rId12"/>
    <p:sldId id="289" r:id="rId13"/>
    <p:sldId id="261" r:id="rId14"/>
    <p:sldId id="262" r:id="rId15"/>
    <p:sldId id="286" r:id="rId16"/>
    <p:sldId id="298" r:id="rId17"/>
    <p:sldId id="300" r:id="rId18"/>
    <p:sldId id="305" r:id="rId19"/>
    <p:sldId id="307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4" r:id="rId28"/>
    <p:sldId id="277" r:id="rId29"/>
    <p:sldId id="271" r:id="rId30"/>
    <p:sldId id="272" r:id="rId31"/>
    <p:sldId id="273" r:id="rId32"/>
    <p:sldId id="275" r:id="rId33"/>
    <p:sldId id="276" r:id="rId34"/>
    <p:sldId id="278" r:id="rId35"/>
    <p:sldId id="279" r:id="rId36"/>
    <p:sldId id="280" r:id="rId37"/>
    <p:sldId id="281" r:id="rId38"/>
    <p:sldId id="292" r:id="rId39"/>
    <p:sldId id="290" r:id="rId40"/>
    <p:sldId id="284" r:id="rId41"/>
    <p:sldId id="291" r:id="rId42"/>
    <p:sldId id="283" r:id="rId43"/>
    <p:sldId id="308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1" d="100"/>
          <a:sy n="71" d="100"/>
        </p:scale>
        <p:origin x="-1134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4A5026-78A8-4184-BB73-1D022B399376}" type="datetimeFigureOut">
              <a:rPr lang="en-US" smtClean="0"/>
              <a:pPr/>
              <a:t>10/6/2012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F3CA39-BB94-4D56-B86C-3FDE6149E7B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3CA39-BB94-4D56-B86C-3FDE6149E7B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9CAB78-CDC5-43C2-92E2-F14F2A60D2A1}" type="slidenum">
              <a:rPr lang="pt-BR"/>
              <a:pPr/>
              <a:t>30</a:t>
            </a:fld>
            <a:endParaRPr lang="pt-BR"/>
          </a:p>
        </p:txBody>
      </p:sp>
      <p:sp>
        <p:nvSpPr>
          <p:cNvPr id="24578" name="Rectangle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24579" name="Rectangle 3"/>
          <p:cNvSpPr txBox="1">
            <a:spLocks noGrp="1" noChangeArrowheads="1"/>
          </p:cNvSpPr>
          <p:nvPr>
            <p:ph type="body" idx="1"/>
          </p:nvPr>
        </p:nvSpPr>
        <p:spPr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7B46E1-B3F3-4677-8B78-53BEB0A6752A}" type="slidenum">
              <a:rPr lang="pt-BR"/>
              <a:pPr/>
              <a:t>31</a:t>
            </a:fld>
            <a:endParaRPr lang="pt-BR"/>
          </a:p>
        </p:txBody>
      </p:sp>
      <p:sp>
        <p:nvSpPr>
          <p:cNvPr id="22530" name="Rectangle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22531" name="Rectangle 3"/>
          <p:cNvSpPr txBox="1">
            <a:spLocks noGrp="1" noChangeArrowheads="1"/>
          </p:cNvSpPr>
          <p:nvPr>
            <p:ph type="body" idx="1"/>
          </p:nvPr>
        </p:nvSpPr>
        <p:spPr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3CA39-BB94-4D56-B86C-3FDE6149E7B0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93FB594-D8AC-4AB4-830E-4F8C5A5E1083}" type="datetimeFigureOut">
              <a:rPr lang="en-US" smtClean="0"/>
              <a:pPr/>
              <a:t>10/6/2012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88388CC-5919-4127-8A59-B0AE79A7514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3FB594-D8AC-4AB4-830E-4F8C5A5E1083}" type="datetimeFigureOut">
              <a:rPr lang="en-US" smtClean="0"/>
              <a:pPr/>
              <a:t>10/6/2012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8388CC-5919-4127-8A59-B0AE79A7514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3FB594-D8AC-4AB4-830E-4F8C5A5E1083}" type="datetimeFigureOut">
              <a:rPr lang="en-US" smtClean="0"/>
              <a:pPr/>
              <a:t>10/6/2012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8388CC-5919-4127-8A59-B0AE79A7514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3FB594-D8AC-4AB4-830E-4F8C5A5E1083}" type="datetimeFigureOut">
              <a:rPr lang="en-US" smtClean="0"/>
              <a:pPr/>
              <a:t>10/6/2012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8388CC-5919-4127-8A59-B0AE79A7514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3FB594-D8AC-4AB4-830E-4F8C5A5E1083}" type="datetimeFigureOut">
              <a:rPr lang="en-US" smtClean="0"/>
              <a:pPr/>
              <a:t>10/6/2012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8388CC-5919-4127-8A59-B0AE79A7514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3FB594-D8AC-4AB4-830E-4F8C5A5E1083}" type="datetimeFigureOut">
              <a:rPr lang="en-US" smtClean="0"/>
              <a:pPr/>
              <a:t>10/6/2012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8388CC-5919-4127-8A59-B0AE79A7514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3FB594-D8AC-4AB4-830E-4F8C5A5E1083}" type="datetimeFigureOut">
              <a:rPr lang="en-US" smtClean="0"/>
              <a:pPr/>
              <a:t>10/6/2012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8388CC-5919-4127-8A59-B0AE79A7514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93FB594-D8AC-4AB4-830E-4F8C5A5E1083}" type="datetimeFigureOut">
              <a:rPr lang="en-US" smtClean="0"/>
              <a:pPr/>
              <a:t>10/6/2012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8388CC-5919-4127-8A59-B0AE79A7514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93FB594-D8AC-4AB4-830E-4F8C5A5E1083}" type="datetimeFigureOut">
              <a:rPr lang="en-US" smtClean="0"/>
              <a:pPr/>
              <a:t>10/6/2012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88388CC-5919-4127-8A59-B0AE79A7514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3FB594-D8AC-4AB4-830E-4F8C5A5E1083}" type="datetimeFigureOut">
              <a:rPr lang="en-US" smtClean="0"/>
              <a:pPr/>
              <a:t>10/6/2012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8388CC-5919-4127-8A59-B0AE79A7514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3FB594-D8AC-4AB4-830E-4F8C5A5E1083}" type="datetimeFigureOut">
              <a:rPr lang="en-US" smtClean="0"/>
              <a:pPr/>
              <a:t>10/6/2012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8388CC-5919-4127-8A59-B0AE79A7514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93FB594-D8AC-4AB4-830E-4F8C5A5E1083}" type="datetimeFigureOut">
              <a:rPr lang="en-US" smtClean="0"/>
              <a:pPr/>
              <a:t>10/6/2012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88388CC-5919-4127-8A59-B0AE79A7514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TRANSPLANTE RENAL NA CRIANÇA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09800"/>
            <a:ext cx="6400800" cy="1752600"/>
          </a:xfrm>
        </p:spPr>
        <p:txBody>
          <a:bodyPr/>
          <a:lstStyle/>
          <a:p>
            <a:r>
              <a:rPr lang="pt-BR" dirty="0" smtClean="0"/>
              <a:t>Serviço de Transplante Renal do Hospital Pequeno Príncipe</a:t>
            </a:r>
          </a:p>
          <a:p>
            <a:r>
              <a:rPr lang="pt-BR" dirty="0" smtClean="0"/>
              <a:t>Curitiba, Paraná</a:t>
            </a:r>
            <a:endParaRPr lang="en-US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43700" y="5229225"/>
            <a:ext cx="240030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" y="3581400"/>
          <a:ext cx="69342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7100"/>
                <a:gridCol w="3467100"/>
              </a:tblGrid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Dr. Antonio Ernesto</a:t>
                      </a:r>
                      <a:r>
                        <a:rPr lang="pt-BR" baseline="0" dirty="0" smtClean="0"/>
                        <a:t> da Silveira</a:t>
                      </a:r>
                    </a:p>
                    <a:p>
                      <a:r>
                        <a:rPr lang="pt-BR" baseline="0" dirty="0" smtClean="0"/>
                        <a:t>Dra. Marlene de Almeida</a:t>
                      </a:r>
                    </a:p>
                    <a:p>
                      <a:r>
                        <a:rPr lang="pt-BR" baseline="0" dirty="0" smtClean="0"/>
                        <a:t>Dr. Antonio Carlos M. Amarante</a:t>
                      </a:r>
                    </a:p>
                    <a:p>
                      <a:r>
                        <a:rPr lang="pt-BR" baseline="0" dirty="0" smtClean="0"/>
                        <a:t>Dr. Wilmington R. Cosenza</a:t>
                      </a:r>
                    </a:p>
                    <a:p>
                      <a:r>
                        <a:rPr lang="pt-BR" baseline="0" dirty="0" smtClean="0"/>
                        <a:t>Dra. Maria Helena Peralta do Valle</a:t>
                      </a:r>
                    </a:p>
                    <a:p>
                      <a:r>
                        <a:rPr lang="pt-BR" baseline="0" dirty="0" smtClean="0"/>
                        <a:t>Dr. Ayrton Aranha</a:t>
                      </a:r>
                    </a:p>
                    <a:p>
                      <a:r>
                        <a:rPr lang="pt-BR" baseline="0" dirty="0" smtClean="0"/>
                        <a:t>Dra. Ziliane Caetano Lopes Martins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Dra.</a:t>
                      </a:r>
                      <a:r>
                        <a:rPr lang="pt-BR" baseline="0" dirty="0" smtClean="0"/>
                        <a:t> Mariana Faucz da Cunha</a:t>
                      </a:r>
                    </a:p>
                    <a:p>
                      <a:r>
                        <a:rPr lang="pt-BR" baseline="0" dirty="0" smtClean="0"/>
                        <a:t>Dra. Evelise Tissori Vargas</a:t>
                      </a:r>
                    </a:p>
                    <a:p>
                      <a:r>
                        <a:rPr lang="pt-BR" baseline="0" dirty="0" smtClean="0"/>
                        <a:t>Dra. Lucimery de Castro Silvestre</a:t>
                      </a:r>
                    </a:p>
                    <a:p>
                      <a:r>
                        <a:rPr lang="pt-BR" baseline="0" dirty="0" smtClean="0"/>
                        <a:t>Dra. Elisane Izabela Wladika</a:t>
                      </a:r>
                    </a:p>
                    <a:p>
                      <a:r>
                        <a:rPr lang="pt-BR" baseline="0" dirty="0" smtClean="0"/>
                        <a:t>Dr. Donizetti Giamberardino</a:t>
                      </a:r>
                    </a:p>
                    <a:p>
                      <a:r>
                        <a:rPr lang="pt-BR" baseline="0" dirty="0" smtClean="0"/>
                        <a:t>Dr. José Eduardo Claros Mercado</a:t>
                      </a:r>
                    </a:p>
                    <a:p>
                      <a:r>
                        <a:rPr lang="pt-BR" baseline="0" dirty="0" smtClean="0"/>
                        <a:t>Enf. Romilda Vieira dos Santos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-76200" y="304800"/>
            <a:ext cx="899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CURSO DE EDUCAÇÃO CONTINUADA  EM CIRURGIA PEDIÁTRICA </a:t>
            </a:r>
          </a:p>
          <a:p>
            <a:pPr algn="ctr"/>
            <a:r>
              <a:rPr lang="pt-BR" dirty="0" smtClean="0"/>
              <a:t> CIPERJ/CREMERJ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03437"/>
            <a:ext cx="8686800" cy="4525963"/>
          </a:xfrm>
        </p:spPr>
        <p:txBody>
          <a:bodyPr>
            <a:normAutofit fontScale="62500" lnSpcReduction="20000"/>
          </a:bodyPr>
          <a:lstStyle/>
          <a:p>
            <a:r>
              <a:rPr lang="pt-BR" sz="3400" dirty="0" smtClean="0"/>
              <a:t>1902-Ullman-  AUTO-TRANSPLANTE EM CÃO (PESCOÇO)</a:t>
            </a:r>
            <a:endParaRPr lang="en-US" sz="3400" dirty="0" smtClean="0"/>
          </a:p>
          <a:p>
            <a:r>
              <a:rPr lang="pt-BR" sz="3400" dirty="0" smtClean="0"/>
              <a:t>1902- Carrel – nova maneira de suturar vasos – Premio Nobel</a:t>
            </a:r>
            <a:endParaRPr lang="en-US" sz="3400" dirty="0" smtClean="0"/>
          </a:p>
          <a:p>
            <a:r>
              <a:rPr lang="pt-BR" sz="3400" dirty="0" smtClean="0"/>
              <a:t>1906- Jaboulay – xeno-enxerto (porco x humano)</a:t>
            </a:r>
            <a:endParaRPr lang="en-US" sz="3400" dirty="0" smtClean="0"/>
          </a:p>
          <a:p>
            <a:r>
              <a:rPr lang="pt-BR" sz="3400" dirty="0" smtClean="0">
                <a:solidFill>
                  <a:srgbClr val="FF0000"/>
                </a:solidFill>
              </a:rPr>
              <a:t>1909- Ernst Unger – xenoenxerto (macaco x humano) – começo da imunologia de transplante</a:t>
            </a:r>
          </a:p>
          <a:p>
            <a:r>
              <a:rPr lang="pt-BR" sz="3400" dirty="0" smtClean="0">
                <a:solidFill>
                  <a:srgbClr val="FF0000"/>
                </a:solidFill>
              </a:rPr>
              <a:t>Medawar – rejeição de enxeto de pele de coelhos não idênticos</a:t>
            </a:r>
            <a:endParaRPr lang="en-US" sz="3400" dirty="0" smtClean="0">
              <a:solidFill>
                <a:srgbClr val="FF0000"/>
              </a:solidFill>
            </a:endParaRPr>
          </a:p>
          <a:p>
            <a:r>
              <a:rPr lang="pt-BR" sz="3400" dirty="0" smtClean="0">
                <a:solidFill>
                  <a:srgbClr val="FF0000"/>
                </a:solidFill>
              </a:rPr>
              <a:t>Procura de métodos para evitar resposta celular  (radiação, etc)</a:t>
            </a:r>
            <a:endParaRPr lang="en-US" sz="3400" dirty="0" smtClean="0">
              <a:solidFill>
                <a:srgbClr val="FF0000"/>
              </a:solidFill>
            </a:endParaRPr>
          </a:p>
          <a:p>
            <a:r>
              <a:rPr lang="pt-BR" sz="3400" dirty="0" smtClean="0"/>
              <a:t>1954- transplante renal entre gêmeos idênticos com sucesso. </a:t>
            </a:r>
            <a:endParaRPr lang="en-US" sz="3400" dirty="0" smtClean="0"/>
          </a:p>
          <a:p>
            <a:r>
              <a:rPr lang="pt-BR" sz="3400" dirty="0" smtClean="0"/>
              <a:t>Vários transplantes entre gêmeos realizados. </a:t>
            </a:r>
            <a:endParaRPr lang="en-US" sz="3400" dirty="0" smtClean="0"/>
          </a:p>
          <a:p>
            <a:r>
              <a:rPr lang="pt-BR" sz="3400" dirty="0" smtClean="0">
                <a:solidFill>
                  <a:srgbClr val="FF0000"/>
                </a:solidFill>
              </a:rPr>
              <a:t>1960- Calne – azathioprina –aumentou o sucesso de transplante em cães. Em seguida, transplante em humanos. </a:t>
            </a:r>
            <a:endParaRPr lang="en-US" sz="3400" dirty="0" smtClean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Transplante renal - histórico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Primeiro transplante renal com sucesso 23/12/1954 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1662" y="1724819"/>
            <a:ext cx="5400675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57200" y="6172200"/>
            <a:ext cx="853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Brigham Hospital – Boston – Joseph Murray (cir. plástico) e Hartwell Harrison (urologista)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BR" dirty="0" smtClean="0">
                <a:solidFill>
                  <a:srgbClr val="FF0000"/>
                </a:solidFill>
              </a:rPr>
              <a:t>1960- Goodwin e Starzl – associação de Prednisona com azathioprina  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pt-BR" dirty="0" smtClean="0">
                <a:solidFill>
                  <a:srgbClr val="FF0000"/>
                </a:solidFill>
              </a:rPr>
              <a:t>Início do transplante entre doadores vivos não idênticos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pt-BR" dirty="0" smtClean="0"/>
              <a:t>Diálise ficou disponível – aumentou o número de candidatos  a transplante renal. </a:t>
            </a:r>
            <a:endParaRPr lang="en-US" dirty="0" smtClean="0"/>
          </a:p>
          <a:p>
            <a:r>
              <a:rPr lang="pt-BR" dirty="0" smtClean="0">
                <a:solidFill>
                  <a:schemeClr val="accent2"/>
                </a:solidFill>
              </a:rPr>
              <a:t>1968- Harvard – conceito de morte cerebral</a:t>
            </a:r>
            <a:endParaRPr lang="en-US" dirty="0" smtClean="0">
              <a:solidFill>
                <a:schemeClr val="accent2"/>
              </a:solidFill>
            </a:endParaRPr>
          </a:p>
          <a:p>
            <a:r>
              <a:rPr lang="pt-BR" dirty="0" smtClean="0">
                <a:solidFill>
                  <a:schemeClr val="accent2"/>
                </a:solidFill>
              </a:rPr>
              <a:t>1970 – Kansas primeiro estado americano a reconhecer morte cerebral</a:t>
            </a:r>
            <a:endParaRPr lang="en-US" dirty="0" smtClean="0">
              <a:solidFill>
                <a:schemeClr val="accent2"/>
              </a:solidFill>
            </a:endParaRPr>
          </a:p>
          <a:p>
            <a:r>
              <a:rPr lang="pt-BR" dirty="0" smtClean="0"/>
              <a:t>1970s- 1 ano de sobrevida de aloenxerto – 75% de doadores relacionados e 50% de doadores cadaveres</a:t>
            </a:r>
            <a:endParaRPr lang="en-US" dirty="0" smtClean="0"/>
          </a:p>
          <a:p>
            <a:r>
              <a:rPr lang="pt-BR" dirty="0" smtClean="0">
                <a:solidFill>
                  <a:srgbClr val="FF0000"/>
                </a:solidFill>
              </a:rPr>
              <a:t>1978- Calne – ciclosporina – melhora da sobrevida do aloenxerto 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Histórico 2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UROLÓGICAS </a:t>
            </a:r>
          </a:p>
          <a:p>
            <a:pPr lvl="1"/>
            <a:r>
              <a:rPr lang="pt-BR" dirty="0" smtClean="0"/>
              <a:t>UROPATIAS OBSTRUTIVAS – 50%</a:t>
            </a:r>
          </a:p>
          <a:p>
            <a:pPr lvl="2"/>
            <a:r>
              <a:rPr lang="pt-BR" dirty="0" smtClean="0"/>
              <a:t>REFLUXO</a:t>
            </a:r>
          </a:p>
          <a:p>
            <a:pPr lvl="2"/>
            <a:r>
              <a:rPr lang="pt-BR" dirty="0" smtClean="0"/>
              <a:t>BEXIGA NEUROGÊNICA</a:t>
            </a:r>
          </a:p>
          <a:p>
            <a:pPr lvl="2"/>
            <a:r>
              <a:rPr lang="pt-BR" dirty="0" smtClean="0"/>
              <a:t>VUP</a:t>
            </a:r>
          </a:p>
          <a:p>
            <a:pPr lvl="2"/>
            <a:r>
              <a:rPr lang="pt-BR" dirty="0" smtClean="0"/>
              <a:t>MEGAURETER</a:t>
            </a:r>
          </a:p>
          <a:p>
            <a:r>
              <a:rPr lang="pt-BR" dirty="0" smtClean="0"/>
              <a:t>NEFROLÓGICAS – 38%</a:t>
            </a:r>
          </a:p>
          <a:p>
            <a:pPr lvl="1"/>
            <a:r>
              <a:rPr lang="pt-BR" dirty="0" smtClean="0"/>
              <a:t>DOENÇAS AUTO-IMUNES</a:t>
            </a:r>
          </a:p>
          <a:p>
            <a:pPr lvl="1"/>
            <a:r>
              <a:rPr lang="pt-BR" dirty="0" smtClean="0"/>
              <a:t>MITOCODRIOPATIAS</a:t>
            </a:r>
          </a:p>
          <a:p>
            <a:pPr lvl="1"/>
            <a:r>
              <a:rPr lang="pt-BR" dirty="0" smtClean="0"/>
              <a:t>DOENÇAS GENÉTICAS</a:t>
            </a:r>
          </a:p>
          <a:p>
            <a:r>
              <a:rPr lang="pt-BR" dirty="0" smtClean="0"/>
              <a:t>NÃO DEFINIDAS – 11%</a:t>
            </a:r>
          </a:p>
          <a:p>
            <a:pPr lvl="1"/>
            <a:endParaRPr lang="pt-BR" dirty="0" smtClean="0"/>
          </a:p>
          <a:p>
            <a:pPr lvl="2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CAUSAS DE IRC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410200" y="32766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Literatura americana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8001000" y="4038600"/>
            <a:ext cx="5334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marante\Downloads\caus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3657601"/>
            <a:ext cx="3810000" cy="30421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RAQUITISMO</a:t>
            </a:r>
          </a:p>
          <a:p>
            <a:r>
              <a:rPr lang="pt-BR" dirty="0" smtClean="0"/>
              <a:t>DEFICIT DE DESENVOLVIMENTO FÍSICO</a:t>
            </a:r>
          </a:p>
          <a:p>
            <a:r>
              <a:rPr lang="pt-BR" dirty="0" smtClean="0"/>
              <a:t>ACIDOSE CRÔNICA</a:t>
            </a:r>
          </a:p>
          <a:p>
            <a:r>
              <a:rPr lang="pt-BR" dirty="0" smtClean="0"/>
              <a:t>HIPERPARATIREOIDISMO SECUNDÁRIO</a:t>
            </a:r>
          </a:p>
          <a:p>
            <a:r>
              <a:rPr lang="pt-BR" dirty="0" smtClean="0"/>
              <a:t>ANEMIA CRÔNICA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IRC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TRATAMENTOS CLÍNICOS</a:t>
            </a:r>
          </a:p>
          <a:p>
            <a:pPr lvl="1"/>
            <a:r>
              <a:rPr lang="pt-BR" dirty="0" smtClean="0"/>
              <a:t>DIETA</a:t>
            </a:r>
          </a:p>
          <a:p>
            <a:pPr lvl="1"/>
            <a:r>
              <a:rPr lang="pt-BR" dirty="0" smtClean="0"/>
              <a:t>VITAMINA D</a:t>
            </a:r>
          </a:p>
          <a:p>
            <a:pPr lvl="1"/>
            <a:r>
              <a:rPr lang="pt-BR" dirty="0" smtClean="0"/>
              <a:t>DRENAGEM VESICAL</a:t>
            </a:r>
          </a:p>
          <a:p>
            <a:pPr lvl="1"/>
            <a:r>
              <a:rPr lang="pt-BR" dirty="0" smtClean="0"/>
              <a:t>HEMATOPOIETINA</a:t>
            </a:r>
          </a:p>
          <a:p>
            <a:r>
              <a:rPr lang="pt-BR" dirty="0" smtClean="0"/>
              <a:t>DIÁLISE PERITONEAL </a:t>
            </a:r>
            <a:endParaRPr lang="en-US" dirty="0" smtClean="0"/>
          </a:p>
          <a:p>
            <a:r>
              <a:rPr lang="pt-BR" dirty="0" smtClean="0"/>
              <a:t>HEMODIÁLISE</a:t>
            </a:r>
          </a:p>
          <a:p>
            <a:r>
              <a:rPr lang="pt-BR" dirty="0" smtClean="0">
                <a:solidFill>
                  <a:srgbClr val="FF0000"/>
                </a:solidFill>
              </a:rPr>
              <a:t>TRANSPLANTE RENAL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TRATAMENTOS PARA IRC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TODA A NOITE </a:t>
            </a:r>
          </a:p>
          <a:p>
            <a:r>
              <a:rPr lang="pt-BR" dirty="0" smtClean="0"/>
              <a:t>DEPENDE DE CATETER PERITONEAL </a:t>
            </a:r>
          </a:p>
          <a:p>
            <a:r>
              <a:rPr lang="pt-BR" dirty="0" smtClean="0"/>
              <a:t>RISCO DE INFECÇÃO RAZOÁVEL</a:t>
            </a:r>
          </a:p>
          <a:p>
            <a:r>
              <a:rPr lang="pt-BR" dirty="0" smtClean="0"/>
              <a:t>PERDE A EFETIVIDADE COM O TEMPO POR MUDANÇAS ESTRUTURAIS DO PERITÔNEO. </a:t>
            </a:r>
          </a:p>
          <a:p>
            <a:r>
              <a:rPr lang="pt-BR" dirty="0" smtClean="0"/>
              <a:t>EXPOLIA PROTEÍNAS</a:t>
            </a:r>
          </a:p>
          <a:p>
            <a:r>
              <a:rPr lang="pt-BR" dirty="0" smtClean="0"/>
              <a:t>ESCLEROSE ENCAPSULANTE PERITONEAL (QUANDO ACIMA DE 5 ANO EM DP)</a:t>
            </a:r>
          </a:p>
          <a:p>
            <a:r>
              <a:rPr lang="pt-BR" smtClean="0"/>
              <a:t>CATETER PODE PERFURAR ALÇAS INTESTINAIS </a:t>
            </a:r>
            <a:endParaRPr lang="pt-BR" dirty="0" smtClean="0"/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 smtClean="0"/>
          </a:p>
          <a:p>
            <a:endParaRPr lang="pt-BR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DIÁLISE PERITONEAL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438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1600200"/>
            <a:ext cx="4312709" cy="323453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CATETER DE TENCKHOFF</a:t>
            </a:r>
            <a:endParaRPr lang="en-US" dirty="0"/>
          </a:p>
        </p:txBody>
      </p:sp>
      <p:pic>
        <p:nvPicPr>
          <p:cNvPr id="1026" name="Picture 2" descr="C:\Users\amarante\Desktop\TRANSPLANTE\IMG_43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524000"/>
            <a:ext cx="3790950" cy="505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FEITA DIA SIM DIA NÃO</a:t>
            </a:r>
          </a:p>
          <a:p>
            <a:r>
              <a:rPr lang="pt-BR" dirty="0" smtClean="0"/>
              <a:t>NECESSITA DE FÍSTULA AV OU CATETER CENTRAL </a:t>
            </a:r>
          </a:p>
          <a:p>
            <a:r>
              <a:rPr lang="pt-BR" dirty="0" smtClean="0"/>
              <a:t>FAV É O MELHOR MAS PODE TROMBOSAR E TECNICAMENTE PODE SER DIFÍCIL EM CRIANÇAS PEQUENAS</a:t>
            </a:r>
          </a:p>
          <a:p>
            <a:r>
              <a:rPr lang="pt-BR" dirty="0" smtClean="0"/>
              <a:t>CATETER PODE TROMBOSAR OU INFECTAR </a:t>
            </a:r>
          </a:p>
          <a:p>
            <a:pPr lvl="1"/>
            <a:r>
              <a:rPr lang="pt-BR" dirty="0" smtClean="0"/>
              <a:t>PODE DAR ENDOCARDITE</a:t>
            </a:r>
          </a:p>
          <a:p>
            <a:pPr lvl="1"/>
            <a:r>
              <a:rPr lang="pt-BR" dirty="0" smtClean="0"/>
              <a:t>PUNÇÕES FREQUENTES PARA CATETER </a:t>
            </a:r>
            <a:r>
              <a:rPr lang="pt-BR" smtClean="0"/>
              <a:t>PODEM  CAUSAR TROMBOSE/ESTENOSE </a:t>
            </a:r>
            <a:r>
              <a:rPr lang="pt-BR" dirty="0" smtClean="0"/>
              <a:t>DE CAVA SUPERIOR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HEMODIÁLISE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437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FÍSTULAS ARTERIO-VENOSAS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IMG_437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-234288" y="2093779"/>
            <a:ext cx="4922309" cy="369173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CATETERES CENTRAIS</a:t>
            </a:r>
            <a:endParaRPr lang="en-US" dirty="0"/>
          </a:p>
        </p:txBody>
      </p:sp>
      <p:pic>
        <p:nvPicPr>
          <p:cNvPr id="8" name="Picture 7" descr="IMG_437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18000" y="2209800"/>
            <a:ext cx="45720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Clearance próximo de 20 ml/min</a:t>
            </a:r>
          </a:p>
          <a:p>
            <a:pPr lvl="1"/>
            <a:r>
              <a:rPr lang="pt-BR" dirty="0" smtClean="0"/>
              <a:t>Iniciar o preparo </a:t>
            </a:r>
          </a:p>
          <a:p>
            <a:pPr lvl="2"/>
            <a:r>
              <a:rPr lang="pt-BR" dirty="0" smtClean="0"/>
              <a:t>FAV</a:t>
            </a:r>
          </a:p>
          <a:p>
            <a:pPr lvl="2"/>
            <a:r>
              <a:rPr lang="pt-BR" dirty="0" smtClean="0"/>
              <a:t>ESTUDO IMUNOLÓGICO DOS POSSÍVEIS DOADORES E DO PACIENTE PARA COMPATIBILIDADE</a:t>
            </a:r>
            <a:r>
              <a:rPr lang="en-US" dirty="0" smtClean="0"/>
              <a:t> (HLA, </a:t>
            </a:r>
            <a:r>
              <a:rPr lang="en-US" dirty="0" err="1" smtClean="0"/>
              <a:t>dR</a:t>
            </a:r>
            <a:r>
              <a:rPr lang="en-US" dirty="0" smtClean="0"/>
              <a:t>, ABO e </a:t>
            </a:r>
            <a:r>
              <a:rPr lang="en-US" dirty="0" err="1" smtClean="0"/>
              <a:t>Rh</a:t>
            </a:r>
            <a:r>
              <a:rPr lang="en-US" dirty="0" smtClean="0"/>
              <a:t>)</a:t>
            </a:r>
          </a:p>
          <a:p>
            <a:pPr lvl="2"/>
            <a:r>
              <a:rPr lang="pt-BR" dirty="0" smtClean="0"/>
              <a:t>X MATCH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QUANDO INDICAR O TRANSPLANTE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SE POSSÍVEL ANTES DE ENTRAR EM DIÁLISE (PREEMPTIVO)</a:t>
            </a:r>
          </a:p>
          <a:p>
            <a:pPr lvl="1"/>
            <a:r>
              <a:rPr lang="pt-BR" dirty="0" smtClean="0"/>
              <a:t>MENOR RISCO DE CONTAMINAÇÃO </a:t>
            </a:r>
          </a:p>
          <a:p>
            <a:pPr lvl="1"/>
            <a:r>
              <a:rPr lang="pt-BR" dirty="0" smtClean="0"/>
              <a:t>MENOS NECESSIDADE DE TRANSFUSÕES (PAINEL SE MANTEM BAIXO) </a:t>
            </a:r>
          </a:p>
          <a:p>
            <a:pPr lvl="1"/>
            <a:r>
              <a:rPr lang="pt-BR" dirty="0" smtClean="0"/>
              <a:t>MELHOR DESENVOLVIMENTO PONDERO-ESTATURAL DOS PACIENTES</a:t>
            </a:r>
          </a:p>
          <a:p>
            <a:pPr lvl="1"/>
            <a:r>
              <a:rPr lang="pt-BR" dirty="0" smtClean="0"/>
              <a:t>MENOS RAQUITISMO (E SEQUELAS DO MESMO)</a:t>
            </a:r>
          </a:p>
          <a:p>
            <a:pPr lvl="1"/>
            <a:r>
              <a:rPr lang="pt-BR" dirty="0" smtClean="0"/>
              <a:t>MENOS REJEIÇÃO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QUANDO TRANSPLANTAR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marante\AppData\Local\Temp\Rar$DI00.410\0606201118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71600"/>
            <a:ext cx="3394472" cy="452596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RAQUITISMO</a:t>
            </a:r>
            <a:endParaRPr lang="en-US" dirty="0"/>
          </a:p>
        </p:txBody>
      </p:sp>
      <p:pic>
        <p:nvPicPr>
          <p:cNvPr id="1027" name="Picture 3" descr="C:\Users\amarante\AppData\Local\Temp\Rar$DI06.353\DSC022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51200" y="2438400"/>
            <a:ext cx="5384800" cy="40386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609600" y="2438400"/>
            <a:ext cx="10668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2438400" y="1219200"/>
            <a:ext cx="38782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3200" b="1">
                <a:solidFill>
                  <a:srgbClr val="FF6600"/>
                </a:solidFill>
              </a:rPr>
              <a:t>QUADRO CLÍNICO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762000" y="1890713"/>
            <a:ext cx="67056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6600"/>
              </a:buClr>
              <a:buFont typeface="Wingdings" pitchFamily="2" charset="2"/>
              <a:buChar char="v"/>
            </a:pPr>
            <a:r>
              <a:rPr lang="pt-BR" b="1">
                <a:solidFill>
                  <a:schemeClr val="accent2"/>
                </a:solidFill>
              </a:rPr>
              <a:t>Alterações ósseas cranianas:Craniotabes; proeminência frontal; caput quadratum;atraso de fechamento de fontanela anterior</a:t>
            </a:r>
          </a:p>
          <a:p>
            <a:pPr>
              <a:spcBef>
                <a:spcPct val="50000"/>
              </a:spcBef>
              <a:buClr>
                <a:srgbClr val="FF6600"/>
              </a:buClr>
              <a:buFont typeface="Wingdings" pitchFamily="2" charset="2"/>
              <a:buChar char="v"/>
            </a:pPr>
            <a:endParaRPr lang="pt-BR" b="1">
              <a:solidFill>
                <a:schemeClr val="accent2"/>
              </a:solidFill>
            </a:endParaRPr>
          </a:p>
          <a:p>
            <a:pPr>
              <a:spcBef>
                <a:spcPct val="50000"/>
              </a:spcBef>
              <a:buClr>
                <a:srgbClr val="FF6600"/>
              </a:buClr>
              <a:buFont typeface="Wingdings" pitchFamily="2" charset="2"/>
              <a:buChar char="v"/>
            </a:pPr>
            <a:endParaRPr lang="pt-BR" b="1">
              <a:solidFill>
                <a:schemeClr val="accent2"/>
              </a:solidFill>
            </a:endParaRPr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pPr eaLnBrk="1" hangingPunct="1"/>
            <a:endParaRPr lang="en-US" smtClean="0"/>
          </a:p>
        </p:txBody>
      </p:sp>
      <p:sp>
        <p:nvSpPr>
          <p:cNvPr id="4101" name="Rectangle 8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en-US" sz="2800" smtClean="0"/>
          </a:p>
        </p:txBody>
      </p:sp>
      <p:pic>
        <p:nvPicPr>
          <p:cNvPr id="4102" name="Picture 10" descr="raquitismo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57188" y="2714625"/>
            <a:ext cx="2916237" cy="2187575"/>
          </a:xfrm>
        </p:spPr>
      </p:pic>
      <p:pic>
        <p:nvPicPr>
          <p:cNvPr id="4103" name="Picture 11" descr="raquitismo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13" y="4286250"/>
            <a:ext cx="3095625" cy="232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21" descr="113449527393"/>
          <p:cNvPicPr>
            <a:picLocks noChangeAspect="1" noChangeArrowheads="1"/>
          </p:cNvPicPr>
          <p:nvPr/>
        </p:nvPicPr>
        <p:blipFill>
          <a:blip r:embed="rId4" cstate="print"/>
          <a:srcRect l="-1093"/>
          <a:stretch>
            <a:fillRect/>
          </a:stretch>
        </p:blipFill>
        <p:spPr bwMode="auto">
          <a:xfrm>
            <a:off x="7072313" y="5643563"/>
            <a:ext cx="1930400" cy="102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539750" y="609600"/>
            <a:ext cx="6705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6600"/>
              </a:buClr>
              <a:buFont typeface="Wingdings" pitchFamily="2" charset="2"/>
              <a:buChar char="v"/>
            </a:pPr>
            <a:r>
              <a:rPr lang="pt-BR" b="1" dirty="0">
                <a:solidFill>
                  <a:schemeClr val="accent2"/>
                </a:solidFill>
              </a:rPr>
              <a:t>Ossos longos: alargamento das extremidades; deformidades: coxa vara, genu valgo e varo</a:t>
            </a:r>
          </a:p>
        </p:txBody>
      </p:sp>
      <p:pic>
        <p:nvPicPr>
          <p:cNvPr id="6148" name="Picture 6" descr="raquitismo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947862"/>
            <a:ext cx="2743200" cy="2057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7" descr="raquitismo 2008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95750" y="1981201"/>
            <a:ext cx="4742618" cy="35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8" descr="raquitismo 2008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4191000"/>
            <a:ext cx="2752725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 l="39629" t="52788" r="29573" b="29984"/>
          <a:stretch>
            <a:fillRect/>
          </a:stretch>
        </p:blipFill>
        <p:spPr bwMode="auto">
          <a:xfrm>
            <a:off x="1763713" y="1916113"/>
            <a:ext cx="5545137" cy="435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417638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anchor="t"/>
          <a:lstStyle/>
          <a:p>
            <a:pPr eaLnBrk="1" hangingPunct="1"/>
            <a:r>
              <a:rPr lang="pt-BR" dirty="0" smtClean="0"/>
              <a:t>LEONTÍASE FACIAL</a:t>
            </a:r>
          </a:p>
        </p:txBody>
      </p:sp>
      <p:pic>
        <p:nvPicPr>
          <p:cNvPr id="11268" name="Picture 21" descr="113449527393"/>
          <p:cNvPicPr>
            <a:picLocks noChangeAspect="1" noChangeArrowheads="1"/>
          </p:cNvPicPr>
          <p:nvPr/>
        </p:nvPicPr>
        <p:blipFill>
          <a:blip r:embed="rId3" cstate="print"/>
          <a:srcRect l="-1093"/>
          <a:stretch>
            <a:fillRect/>
          </a:stretch>
        </p:blipFill>
        <p:spPr bwMode="auto">
          <a:xfrm>
            <a:off x="7072313" y="5643563"/>
            <a:ext cx="1930400" cy="102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3"/>
          <p:cNvGraphicFramePr>
            <a:graphicFrameLocks noChangeAspect="1"/>
          </p:cNvGraphicFramePr>
          <p:nvPr/>
        </p:nvGraphicFramePr>
        <p:xfrm>
          <a:off x="214313" y="357188"/>
          <a:ext cx="3952875" cy="2963862"/>
        </p:xfrm>
        <a:graphic>
          <a:graphicData uri="http://schemas.openxmlformats.org/presentationml/2006/ole">
            <p:oleObj spid="_x0000_s2050" name="Foto do Photo Editor" r:id="rId3" imgW="6095238" imgH="4571429" progId="">
              <p:embed/>
            </p:oleObj>
          </a:graphicData>
        </a:graphic>
      </p:graphicFrame>
      <p:pic>
        <p:nvPicPr>
          <p:cNvPr id="13315" name="Picture 4" descr="mãos Sthefan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50" y="3286125"/>
            <a:ext cx="3798888" cy="334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10" descr="mãoSthefan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0" y="285750"/>
            <a:ext cx="40386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21" descr="113449527393"/>
          <p:cNvPicPr>
            <a:picLocks noChangeAspect="1" noChangeArrowheads="1"/>
          </p:cNvPicPr>
          <p:nvPr/>
        </p:nvPicPr>
        <p:blipFill>
          <a:blip r:embed="rId6" cstate="print"/>
          <a:srcRect l="-1093"/>
          <a:stretch>
            <a:fillRect/>
          </a:stretch>
        </p:blipFill>
        <p:spPr bwMode="auto">
          <a:xfrm>
            <a:off x="7072313" y="5643563"/>
            <a:ext cx="1930400" cy="102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igitalizar0017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17954" y="990600"/>
            <a:ext cx="3397246" cy="452596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pt-BR" dirty="0" smtClean="0"/>
              <a:t>PROTOCOLO DE AVALIAÇÃO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rot="10800000">
            <a:off x="6553201" y="4646611"/>
            <a:ext cx="5334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0800000">
            <a:off x="6553201" y="4343400"/>
            <a:ext cx="5334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0800000">
            <a:off x="6553201" y="4495800"/>
            <a:ext cx="5334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7239000" y="2362200"/>
            <a:ext cx="5334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>
            <a:off x="1447800" y="2438400"/>
            <a:ext cx="2819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81000" y="2067580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Doença de base</a:t>
            </a:r>
            <a:endParaRPr lang="en-US" sz="2800" dirty="0"/>
          </a:p>
        </p:txBody>
      </p:sp>
      <p:cxnSp>
        <p:nvCxnSpPr>
          <p:cNvPr id="17" name="Straight Connector 16"/>
          <p:cNvCxnSpPr/>
          <p:nvPr/>
        </p:nvCxnSpPr>
        <p:spPr>
          <a:xfrm rot="10800000">
            <a:off x="1752600" y="5257800"/>
            <a:ext cx="2438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81000" y="3949005"/>
            <a:ext cx="3733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ITUs de repetição</a:t>
            </a:r>
          </a:p>
          <a:p>
            <a:r>
              <a:rPr lang="pt-BR" sz="2800" dirty="0" smtClean="0"/>
              <a:t>Nefrectomia</a:t>
            </a:r>
          </a:p>
          <a:p>
            <a:r>
              <a:rPr lang="pt-BR" sz="2800" dirty="0" smtClean="0"/>
              <a:t>Hipertensão arterial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igitalizar0019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1244770"/>
            <a:ext cx="3733800" cy="503379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PROTOCOLO (CONTINUAÇÃO)</a:t>
            </a:r>
            <a:endParaRPr lang="en-US" dirty="0"/>
          </a:p>
        </p:txBody>
      </p:sp>
      <p:pic>
        <p:nvPicPr>
          <p:cNvPr id="5" name="Picture 4" descr="Digitalizar002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33314" y="1219200"/>
            <a:ext cx="4810686" cy="1535806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rot="10800000">
            <a:off x="4724400" y="3733800"/>
            <a:ext cx="1600200" cy="1588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0800000">
            <a:off x="4724400" y="4419600"/>
            <a:ext cx="1600200" cy="1588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562600" y="3200400"/>
            <a:ext cx="281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Ultra-som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5562600" y="3962400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Estudo urodinâmico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pt-BR" dirty="0" smtClean="0"/>
              <a:t>História e exame físico</a:t>
            </a:r>
          </a:p>
          <a:p>
            <a:r>
              <a:rPr lang="pt-BR" dirty="0" smtClean="0">
                <a:solidFill>
                  <a:srgbClr val="FF0000"/>
                </a:solidFill>
              </a:rPr>
              <a:t>Peso e tamanho – pode causar problema caso o rim seja desproporcionalment grande</a:t>
            </a:r>
          </a:p>
          <a:p>
            <a:r>
              <a:rPr lang="pt-BR" dirty="0" smtClean="0"/>
              <a:t>Ultra-som</a:t>
            </a:r>
          </a:p>
          <a:p>
            <a:pPr lvl="1"/>
            <a:r>
              <a:rPr lang="pt-BR" dirty="0" smtClean="0"/>
              <a:t>Espessura vesical*</a:t>
            </a:r>
          </a:p>
          <a:p>
            <a:pPr lvl="1"/>
            <a:r>
              <a:rPr lang="pt-BR" dirty="0" smtClean="0"/>
              <a:t>Resíduo pós-miccional</a:t>
            </a:r>
          </a:p>
          <a:p>
            <a:r>
              <a:rPr lang="pt-BR" dirty="0" smtClean="0"/>
              <a:t>Uretrocistografia miccional</a:t>
            </a:r>
          </a:p>
          <a:p>
            <a:pPr lvl="1"/>
            <a:r>
              <a:rPr lang="pt-BR" dirty="0" smtClean="0"/>
              <a:t>Trabeculação</a:t>
            </a:r>
          </a:p>
          <a:p>
            <a:pPr lvl="1"/>
            <a:r>
              <a:rPr lang="pt-BR" dirty="0" smtClean="0"/>
              <a:t>RVU de grau elevado</a:t>
            </a:r>
          </a:p>
          <a:p>
            <a:pPr lvl="1"/>
            <a:r>
              <a:rPr lang="pt-BR" dirty="0" smtClean="0"/>
              <a:t>Ureteroceles **</a:t>
            </a:r>
          </a:p>
          <a:p>
            <a:pPr lvl="1"/>
            <a:r>
              <a:rPr lang="pt-BR" dirty="0" smtClean="0"/>
              <a:t>VUP</a:t>
            </a:r>
          </a:p>
          <a:p>
            <a:pPr lvl="1"/>
            <a:r>
              <a:rPr lang="pt-BR" dirty="0" smtClean="0"/>
              <a:t>Estenose de uretra</a:t>
            </a:r>
          </a:p>
          <a:p>
            <a:r>
              <a:rPr lang="pt-BR" dirty="0" smtClean="0"/>
              <a:t>Estudo urodinâmico</a:t>
            </a:r>
          </a:p>
          <a:p>
            <a:r>
              <a:rPr lang="pt-BR" dirty="0" smtClean="0"/>
              <a:t>Pressão arterial  -   Nefrectomia?</a:t>
            </a:r>
          </a:p>
          <a:p>
            <a:r>
              <a:rPr lang="pt-BR" dirty="0" smtClean="0"/>
              <a:t>ITUs de repetição  - Nefrectomia?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Avaliação pré-transplante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006405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/>
              <a:t>*Lucia Tafuro, Paolo Montaldo,Rita Iervolino et al 2009 BJUI BJU International </a:t>
            </a:r>
          </a:p>
          <a:p>
            <a:r>
              <a:rPr lang="en-US" sz="1600" dirty="0" smtClean="0"/>
              <a:t>*Yong </a:t>
            </a:r>
            <a:r>
              <a:rPr lang="en-US" sz="1600" dirty="0" err="1" smtClean="0"/>
              <a:t>Seung</a:t>
            </a:r>
            <a:r>
              <a:rPr lang="en-US" sz="1600" dirty="0" smtClean="0"/>
              <a:t> Lee, Hyun Jin Jung, Young Jae </a:t>
            </a:r>
            <a:r>
              <a:rPr lang="en-US" sz="1600" dirty="0" err="1" smtClean="0"/>
              <a:t>Im</a:t>
            </a:r>
            <a:r>
              <a:rPr lang="en-US" sz="1600" dirty="0" smtClean="0"/>
              <a:t>, Chang </a:t>
            </a:r>
            <a:r>
              <a:rPr lang="en-US" sz="1600" dirty="0" err="1" smtClean="0"/>
              <a:t>Hee</a:t>
            </a:r>
            <a:r>
              <a:rPr lang="en-US" sz="1600" dirty="0" smtClean="0"/>
              <a:t> Hong, Sang Won Han Journal of Pediatric Surgery (2012) 47, 1682–1687</a:t>
            </a:r>
            <a:endParaRPr lang="pt-BR" sz="1600" dirty="0" smtClean="0"/>
          </a:p>
          <a:p>
            <a:endParaRPr lang="pt-BR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Bexiga neurogênica</a:t>
            </a:r>
          </a:p>
          <a:p>
            <a:pPr lvl="1"/>
            <a:r>
              <a:rPr lang="pt-BR" dirty="0" smtClean="0"/>
              <a:t>Baixa complacência </a:t>
            </a:r>
          </a:p>
          <a:p>
            <a:pPr lvl="1"/>
            <a:r>
              <a:rPr lang="pt-BR" dirty="0" smtClean="0"/>
              <a:t>Baixa capacidade </a:t>
            </a:r>
          </a:p>
          <a:p>
            <a:pPr lvl="1"/>
            <a:r>
              <a:rPr lang="pt-BR" dirty="0" smtClean="0"/>
              <a:t>Não responsivos ao tratamento com anticolinérgicos e cateterismo intermitente limpo</a:t>
            </a:r>
          </a:p>
          <a:p>
            <a:r>
              <a:rPr lang="pt-BR" dirty="0" smtClean="0"/>
              <a:t>Estes pacientes, após avaliação urodinâmica adequada são submetidos a ampliação vesical e condutos de cateterização (Mitrofanoff) como forma de preparo para o transplante</a:t>
            </a:r>
          </a:p>
          <a:p>
            <a:pPr>
              <a:buNone/>
            </a:pPr>
            <a:endParaRPr lang="pt-BR" dirty="0" smtClean="0"/>
          </a:p>
          <a:p>
            <a:pPr lvl="1"/>
            <a:endParaRPr lang="pt-BR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Pacientes com bexiga neurogênica que evoluem para IRC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Válvula de uretra posterior</a:t>
            </a:r>
          </a:p>
          <a:p>
            <a:pPr lvl="1"/>
            <a:r>
              <a:rPr lang="pt-BR" dirty="0" smtClean="0"/>
              <a:t>Bexiga de baixa complacência</a:t>
            </a:r>
          </a:p>
          <a:p>
            <a:pPr lvl="1"/>
            <a:r>
              <a:rPr lang="pt-BR" dirty="0" smtClean="0"/>
              <a:t>Bexiga de volume inferior ao esperado</a:t>
            </a:r>
          </a:p>
          <a:p>
            <a:pPr lvl="1"/>
            <a:r>
              <a:rPr lang="pt-BR" dirty="0" smtClean="0"/>
              <a:t>Bexiga hipotônica</a:t>
            </a:r>
          </a:p>
          <a:p>
            <a:pPr lvl="1"/>
            <a:r>
              <a:rPr lang="pt-BR" dirty="0" smtClean="0"/>
              <a:t>Colo vesical rígido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Bexiga de válvula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Válvula de uretra posterior</a:t>
            </a:r>
            <a:endParaRPr lang="pt-BR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4035" name="Picture 3" descr="UCM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905000"/>
            <a:ext cx="34290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4" descr="UCM in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905000"/>
            <a:ext cx="3352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5" descr="UCM tardi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5600" y="4343400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7171" name="Picture 3" descr="FOTO 1 ARQ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209925" cy="238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 descr="FOTO 3 ARQU,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0"/>
            <a:ext cx="3236913" cy="238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 descr="FOTO 4 ARQ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07088" y="0"/>
            <a:ext cx="3236912" cy="238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6" descr="FOTO5 ARQU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362200"/>
            <a:ext cx="227965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7" descr="FOTO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4600" y="2362200"/>
            <a:ext cx="2589213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8" descr="FOTO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57800" y="2362200"/>
            <a:ext cx="2473325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7696200" y="2819400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/>
              <a:t>VUP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38800" y="33528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** poliúrico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Quando</a:t>
            </a:r>
            <a:r>
              <a:rPr lang="pt-BR" dirty="0" smtClean="0">
                <a:solidFill>
                  <a:srgbClr val="FF0000"/>
                </a:solidFill>
              </a:rPr>
              <a:t> poliúricos </a:t>
            </a:r>
            <a:r>
              <a:rPr lang="pt-BR" dirty="0" smtClean="0"/>
              <a:t>e com IR </a:t>
            </a:r>
          </a:p>
          <a:p>
            <a:pPr lvl="1"/>
            <a:r>
              <a:rPr lang="pt-BR" dirty="0" smtClean="0"/>
              <a:t>Mitrofanoff e cateterismo noturno</a:t>
            </a:r>
          </a:p>
          <a:p>
            <a:pPr lvl="2"/>
            <a:r>
              <a:rPr lang="pt-BR" dirty="0" smtClean="0"/>
              <a:t>A maior parte melhora podendo sair da diálise </a:t>
            </a:r>
          </a:p>
          <a:p>
            <a:pPr lvl="2"/>
            <a:r>
              <a:rPr lang="pt-BR" dirty="0" smtClean="0"/>
              <a:t>Retarda o transplante</a:t>
            </a:r>
          </a:p>
          <a:p>
            <a:pPr lvl="1"/>
            <a:endParaRPr lang="pt-BR" dirty="0" smtClean="0"/>
          </a:p>
          <a:p>
            <a:r>
              <a:rPr lang="pt-BR" dirty="0" smtClean="0"/>
              <a:t>Obs: a drenagem noturna também funciona bem para os pacientes com bexiga neurogênica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Bexiga de válvula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5020270"/>
            <a:ext cx="891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M.T. Nguyen, C.L. </a:t>
            </a:r>
            <a:r>
              <a:rPr lang="en-US" dirty="0" err="1" smtClean="0"/>
              <a:t>Pavlock</a:t>
            </a:r>
            <a:r>
              <a:rPr lang="en-US" dirty="0" smtClean="0"/>
              <a:t> and M. </a:t>
            </a:r>
            <a:r>
              <a:rPr lang="en-US" dirty="0" err="1" smtClean="0"/>
              <a:t>Zderic</a:t>
            </a:r>
            <a:r>
              <a:rPr lang="en-US" dirty="0" smtClean="0"/>
              <a:t> </a:t>
            </a:r>
            <a:r>
              <a:rPr lang="en-US" i="1" dirty="0" smtClean="0"/>
              <a:t>et al.</a:t>
            </a:r>
            <a:r>
              <a:rPr lang="en-US" dirty="0" smtClean="0"/>
              <a:t>, Overnight catheter drainage in children with poorly compliant bladders improves post-obstructive </a:t>
            </a:r>
            <a:r>
              <a:rPr lang="en-US" dirty="0" err="1" smtClean="0"/>
              <a:t>diuresis</a:t>
            </a:r>
            <a:r>
              <a:rPr lang="en-US" dirty="0" smtClean="0"/>
              <a:t> and urinary incontinence, </a:t>
            </a:r>
            <a:r>
              <a:rPr lang="en-US" i="1" dirty="0" smtClean="0"/>
              <a:t>J </a:t>
            </a:r>
            <a:r>
              <a:rPr lang="en-US" i="1" dirty="0" err="1" smtClean="0"/>
              <a:t>Urol</a:t>
            </a:r>
            <a:r>
              <a:rPr lang="en-US" dirty="0" smtClean="0"/>
              <a:t> </a:t>
            </a:r>
            <a:r>
              <a:rPr lang="en-US" b="1" dirty="0" smtClean="0"/>
              <a:t>174</a:t>
            </a:r>
            <a:r>
              <a:rPr lang="en-US" dirty="0" smtClean="0"/>
              <a:t> (2005), p. 1633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Pacientes anúricos **</a:t>
            </a:r>
          </a:p>
          <a:p>
            <a:pPr lvl="1"/>
            <a:r>
              <a:rPr lang="pt-BR" dirty="0" smtClean="0"/>
              <a:t>História pregressa</a:t>
            </a:r>
          </a:p>
          <a:p>
            <a:pPr lvl="2"/>
            <a:r>
              <a:rPr lang="pt-BR" dirty="0" smtClean="0"/>
              <a:t>História de urge-incontinência</a:t>
            </a:r>
          </a:p>
          <a:p>
            <a:pPr lvl="2"/>
            <a:r>
              <a:rPr lang="pt-BR" dirty="0" smtClean="0"/>
              <a:t>História de ITUs de repetição</a:t>
            </a:r>
          </a:p>
          <a:p>
            <a:pPr lvl="2"/>
            <a:r>
              <a:rPr lang="pt-BR" dirty="0" smtClean="0"/>
              <a:t>RVU de grau elevado</a:t>
            </a:r>
          </a:p>
          <a:p>
            <a:pPr lvl="1"/>
            <a:r>
              <a:rPr lang="pt-BR" dirty="0" smtClean="0"/>
              <a:t>Tipo de doença</a:t>
            </a:r>
          </a:p>
          <a:p>
            <a:pPr lvl="2"/>
            <a:r>
              <a:rPr lang="pt-BR" i="1" dirty="0" smtClean="0"/>
              <a:t>Doenças auto-imunes</a:t>
            </a:r>
          </a:p>
          <a:p>
            <a:pPr lvl="2"/>
            <a:r>
              <a:rPr lang="pt-BR" i="1" dirty="0" smtClean="0"/>
              <a:t>Trauma </a:t>
            </a:r>
          </a:p>
          <a:p>
            <a:pPr>
              <a:buNone/>
            </a:pPr>
            <a:r>
              <a:rPr lang="pt-BR" i="1" dirty="0" smtClean="0"/>
              <a:t> </a:t>
            </a:r>
            <a:r>
              <a:rPr lang="pt-BR" dirty="0" smtClean="0"/>
              <a:t>**</a:t>
            </a:r>
            <a:r>
              <a:rPr lang="pt-BR" i="1" dirty="0" smtClean="0"/>
              <a:t>  Nestes pacientes a avaliação urodinâmica pode ser difícil. Os dados clínicos são mais fidedignos</a:t>
            </a:r>
          </a:p>
          <a:p>
            <a:pPr>
              <a:buNone/>
            </a:pPr>
            <a:endParaRPr lang="en-US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Casos especiais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0" y="2349500"/>
            <a:ext cx="4648200" cy="1524000"/>
          </a:xfrm>
        </p:spPr>
        <p:txBody>
          <a:bodyPr>
            <a:normAutofit fontScale="85000" lnSpcReduction="10000"/>
          </a:bodyPr>
          <a:lstStyle/>
          <a:p>
            <a:r>
              <a:rPr lang="pt-BR"/>
              <a:t>PACIENTE COM 5 ANOS, DERIVADO AO NASCIMENTO (PIELOSTOMIA BILATERAL)</a:t>
            </a:r>
          </a:p>
          <a:p>
            <a:r>
              <a:rPr lang="pt-BR"/>
              <a:t>EM HEMODIÁLISE 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Luis Gustavo</a:t>
            </a:r>
          </a:p>
        </p:txBody>
      </p:sp>
      <p:pic>
        <p:nvPicPr>
          <p:cNvPr id="25605" name="Picture 5" descr="P10101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8513" y="3455988"/>
            <a:ext cx="4535487" cy="34020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43000"/>
            <a:ext cx="7620000" cy="5715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0" y="692150"/>
            <a:ext cx="8675688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pt-BR" sz="1800" b="1">
                <a:latin typeface="Arial" charset="0"/>
              </a:rPr>
              <a:t>PRIMEIRO ESTUDO UD – ANTES DE REFAZER TRÂNSITO DOS URETERES</a:t>
            </a:r>
          </a:p>
          <a:p>
            <a:pPr>
              <a:spcBef>
                <a:spcPct val="50000"/>
              </a:spcBef>
            </a:pPr>
            <a:endParaRPr lang="pt-BR" sz="1800"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066800"/>
            <a:ext cx="7620000" cy="5715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1008063" y="304800"/>
            <a:ext cx="813593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1800" b="1" dirty="0" smtClean="0">
                <a:latin typeface="Arial" charset="0"/>
              </a:rPr>
              <a:t>ESTUDO 3 MESES </a:t>
            </a:r>
            <a:r>
              <a:rPr lang="pt-BR" sz="1800" b="1" dirty="0">
                <a:latin typeface="Arial" charset="0"/>
              </a:rPr>
              <a:t>APÓS REFUNCIONALIZAR PARCIALMENTE A BEXIGA(SOBER) E JÁ TOMANDO </a:t>
            </a:r>
            <a:r>
              <a:rPr lang="pt-BR" sz="1800" b="1" dirty="0" smtClean="0">
                <a:latin typeface="Arial" charset="0"/>
              </a:rPr>
              <a:t>OXIBUTININA E DOXASOZIMA </a:t>
            </a:r>
            <a:endParaRPr lang="pt-BR" sz="1800" b="1" dirty="0">
              <a:latin typeface="Arial" charset="0"/>
            </a:endParaRPr>
          </a:p>
          <a:p>
            <a:pPr>
              <a:spcBef>
                <a:spcPct val="50000"/>
              </a:spcBef>
            </a:pPr>
            <a:endParaRPr lang="pt-BR" sz="1800" dirty="0"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Baixa capacidade e baixa complacência</a:t>
            </a:r>
          </a:p>
          <a:p>
            <a:pPr lvl="1"/>
            <a:r>
              <a:rPr lang="pt-BR" dirty="0" smtClean="0"/>
              <a:t>Ampliação vesical</a:t>
            </a:r>
          </a:p>
          <a:p>
            <a:r>
              <a:rPr lang="pt-BR" dirty="0" smtClean="0"/>
              <a:t>Micção obstrutiva/ incoordenada/resíduo elevado</a:t>
            </a:r>
          </a:p>
          <a:p>
            <a:pPr lvl="1"/>
            <a:r>
              <a:rPr lang="pt-BR" dirty="0" smtClean="0"/>
              <a:t>Cateterismo intermitente limpo</a:t>
            </a:r>
          </a:p>
          <a:p>
            <a:pPr lvl="1"/>
            <a:r>
              <a:rPr lang="pt-BR" dirty="0" smtClean="0"/>
              <a:t>Mecanismos de cateterização</a:t>
            </a:r>
          </a:p>
          <a:p>
            <a:pPr lvl="2"/>
            <a:r>
              <a:rPr lang="pt-BR" dirty="0" smtClean="0"/>
              <a:t>Mitrofanoff</a:t>
            </a:r>
          </a:p>
          <a:p>
            <a:pPr lvl="2"/>
            <a:r>
              <a:rPr lang="pt-BR" dirty="0" smtClean="0"/>
              <a:t>Monti</a:t>
            </a:r>
          </a:p>
          <a:p>
            <a:r>
              <a:rPr lang="pt-BR" dirty="0" smtClean="0"/>
              <a:t>Incontinência urinária</a:t>
            </a:r>
          </a:p>
          <a:p>
            <a:pPr lvl="1"/>
            <a:r>
              <a:rPr lang="pt-BR" dirty="0" smtClean="0"/>
              <a:t>Colo vesical aberto</a:t>
            </a:r>
          </a:p>
          <a:p>
            <a:pPr lvl="1"/>
            <a:r>
              <a:rPr lang="pt-BR" dirty="0" smtClean="0"/>
              <a:t>Esfíncter incompetente</a:t>
            </a:r>
          </a:p>
          <a:p>
            <a:pPr lvl="2"/>
            <a:r>
              <a:rPr lang="pt-BR" dirty="0" smtClean="0"/>
              <a:t>Cirurgias sobre o colo vesical </a:t>
            </a:r>
            <a:endParaRPr lang="pt-BR" dirty="0"/>
          </a:p>
          <a:p>
            <a:pPr lvl="2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Correções cirúrgicas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9916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Hipertensão arterial resistente ao tratamento – </a:t>
            </a:r>
            <a:r>
              <a:rPr lang="pt-BR" dirty="0" smtClean="0">
                <a:solidFill>
                  <a:srgbClr val="FF0000"/>
                </a:solidFill>
              </a:rPr>
              <a:t>binefrectomia</a:t>
            </a:r>
          </a:p>
          <a:p>
            <a:r>
              <a:rPr lang="pt-BR" dirty="0" smtClean="0"/>
              <a:t>RVU de alto grau (IV/V) </a:t>
            </a:r>
            <a:r>
              <a:rPr lang="pt-BR" dirty="0" smtClean="0">
                <a:solidFill>
                  <a:srgbClr val="FF0000"/>
                </a:solidFill>
              </a:rPr>
              <a:t>nefrectomia/reimplante/Mitrofanoff com o ureter</a:t>
            </a:r>
          </a:p>
          <a:p>
            <a:r>
              <a:rPr lang="pt-BR" dirty="0" smtClean="0"/>
              <a:t>Síndrome nefrótico –</a:t>
            </a:r>
            <a:r>
              <a:rPr lang="pt-BR" dirty="0" smtClean="0">
                <a:solidFill>
                  <a:srgbClr val="FF0000"/>
                </a:solidFill>
              </a:rPr>
              <a:t> binefrectomia (discutível)</a:t>
            </a:r>
          </a:p>
          <a:p>
            <a:pPr>
              <a:buNone/>
            </a:pPr>
            <a:endParaRPr lang="pt-BR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Achados que necessitam atenção e talvez precisem de alguma cirurgia pré-transplante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Young-Dees</a:t>
            </a:r>
          </a:p>
          <a:p>
            <a:r>
              <a:rPr lang="pt-BR" dirty="0" smtClean="0"/>
              <a:t>Sling</a:t>
            </a:r>
          </a:p>
          <a:p>
            <a:pPr lvl="1"/>
            <a:r>
              <a:rPr lang="pt-BR" dirty="0" smtClean="0"/>
              <a:t>Simples</a:t>
            </a:r>
          </a:p>
          <a:p>
            <a:pPr lvl="1"/>
            <a:r>
              <a:rPr lang="pt-BR" dirty="0" smtClean="0"/>
              <a:t>Associado a técnica de Mitchell</a:t>
            </a:r>
          </a:p>
          <a:p>
            <a:r>
              <a:rPr lang="pt-BR" dirty="0" smtClean="0"/>
              <a:t>Salle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Cirurgia sobre o colo vesical</a:t>
            </a:r>
            <a:endParaRPr lang="en-US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0300" y="4543425"/>
            <a:ext cx="240030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362200"/>
          <a:ext cx="8229600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533400">
                <a:tc>
                  <a:txBody>
                    <a:bodyPr/>
                    <a:lstStyle/>
                    <a:p>
                      <a:r>
                        <a:rPr lang="pt-BR" dirty="0" smtClean="0"/>
                        <a:t>Diagnóstico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Número</a:t>
                      </a:r>
                      <a:endParaRPr lang="en-US" dirty="0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Mielomeningocele 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 16</a:t>
                      </a:r>
                      <a:endParaRPr lang="en-US" dirty="0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Válvula de uretra posterior</a:t>
                      </a:r>
                      <a:endParaRPr lang="en-US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 12</a:t>
                      </a:r>
                      <a:endParaRPr lang="en-US" dirty="0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pt-BR" dirty="0" smtClean="0"/>
                        <a:t>Extrofia de bexiga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 2</a:t>
                      </a:r>
                      <a:endParaRPr lang="en-US" dirty="0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pt-BR" dirty="0" smtClean="0"/>
                        <a:t>Refluxo Vesico-Ureteral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441960">
                <a:tc>
                  <a:txBody>
                    <a:bodyPr/>
                    <a:lstStyle/>
                    <a:p>
                      <a:r>
                        <a:rPr lang="pt-BR" dirty="0" smtClean="0"/>
                        <a:t>Estenose</a:t>
                      </a:r>
                      <a:r>
                        <a:rPr lang="pt-BR" baseline="0" dirty="0" smtClean="0"/>
                        <a:t> de ureta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441960">
                <a:tc>
                  <a:txBody>
                    <a:bodyPr/>
                    <a:lstStyle/>
                    <a:p>
                      <a:r>
                        <a:rPr lang="pt-BR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35 (36 transplantes)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NECESSIDADE DE AMPLIAÇÃO EM 200 PACIENTES  TRANSPLANTADOS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t-BR" dirty="0" smtClean="0"/>
              <a:t> </a:t>
            </a:r>
          </a:p>
          <a:p>
            <a:pPr lvl="1"/>
            <a:r>
              <a:rPr lang="pt-BR" dirty="0" smtClean="0"/>
              <a:t>Ampliação vesical </a:t>
            </a:r>
            <a:endParaRPr lang="en-US" dirty="0" smtClean="0"/>
          </a:p>
          <a:p>
            <a:pPr lvl="2"/>
            <a:r>
              <a:rPr lang="pt-BR" dirty="0" smtClean="0"/>
              <a:t>Ileo- 21</a:t>
            </a:r>
          </a:p>
          <a:p>
            <a:pPr lvl="2"/>
            <a:r>
              <a:rPr lang="pt-BR" dirty="0" smtClean="0"/>
              <a:t>Ureter – 6</a:t>
            </a:r>
          </a:p>
          <a:p>
            <a:pPr lvl="2"/>
            <a:r>
              <a:rPr lang="pt-BR" dirty="0" smtClean="0"/>
              <a:t>Colon – 5</a:t>
            </a:r>
          </a:p>
          <a:p>
            <a:pPr lvl="2"/>
            <a:r>
              <a:rPr lang="pt-BR" dirty="0" smtClean="0"/>
              <a:t>Estômago – 3 </a:t>
            </a:r>
          </a:p>
          <a:p>
            <a:pPr lvl="1"/>
            <a:r>
              <a:rPr lang="pt-BR" dirty="0" smtClean="0"/>
              <a:t>Colo vesical – 16</a:t>
            </a:r>
          </a:p>
          <a:p>
            <a:pPr lvl="1"/>
            <a:r>
              <a:rPr lang="pt-BR" dirty="0" smtClean="0"/>
              <a:t>Mitrofanoff - 35</a:t>
            </a:r>
          </a:p>
          <a:p>
            <a:pPr lvl="2"/>
            <a:endParaRPr lang="pt-BR" dirty="0" smtClean="0"/>
          </a:p>
          <a:p>
            <a:pPr lvl="1"/>
            <a:r>
              <a:rPr lang="pt-BR" dirty="0" smtClean="0"/>
              <a:t>Idade – 9,5 ± 4,4 anos</a:t>
            </a:r>
          </a:p>
          <a:p>
            <a:pPr lvl="1">
              <a:buNone/>
            </a:pPr>
            <a:r>
              <a:rPr lang="pt-BR" dirty="0" smtClean="0"/>
              <a:t>** Comparando os resultados com os pacientes sem ampliação não houve diferença na sobrevida do enxerto</a:t>
            </a:r>
          </a:p>
          <a:p>
            <a:pPr lvl="1">
              <a:buNone/>
            </a:pPr>
            <a:r>
              <a:rPr lang="pt-BR" dirty="0" smtClean="0"/>
              <a:t>** Diferenças metabólicas tratadas clinicamente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Cirurgia realizada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Pré transplante </a:t>
            </a:r>
          </a:p>
          <a:p>
            <a:pPr lvl="1"/>
            <a:r>
              <a:rPr lang="pt-BR" dirty="0" smtClean="0"/>
              <a:t>Menos comorbidade no PO do transplante</a:t>
            </a:r>
          </a:p>
          <a:p>
            <a:pPr lvl="1"/>
            <a:endParaRPr lang="pt-BR" dirty="0" smtClean="0"/>
          </a:p>
          <a:p>
            <a:r>
              <a:rPr lang="pt-BR" dirty="0" smtClean="0"/>
              <a:t>No transplante</a:t>
            </a:r>
          </a:p>
          <a:p>
            <a:pPr lvl="1"/>
            <a:r>
              <a:rPr lang="pt-BR" dirty="0" smtClean="0"/>
              <a:t>Possível </a:t>
            </a:r>
          </a:p>
          <a:p>
            <a:pPr lvl="1"/>
            <a:r>
              <a:rPr lang="pt-BR" dirty="0" smtClean="0"/>
              <a:t>Maior risco de infecção – aneurisma micótico</a:t>
            </a:r>
          </a:p>
          <a:p>
            <a:pPr lvl="1"/>
            <a:r>
              <a:rPr lang="pt-BR" dirty="0" smtClean="0"/>
              <a:t>Maior morbidade</a:t>
            </a:r>
          </a:p>
          <a:p>
            <a:pPr lvl="1"/>
            <a:endParaRPr lang="pt-BR" dirty="0" smtClean="0"/>
          </a:p>
          <a:p>
            <a:r>
              <a:rPr lang="pt-BR" dirty="0" smtClean="0"/>
              <a:t>Após o transplante </a:t>
            </a:r>
          </a:p>
          <a:p>
            <a:pPr lvl="1"/>
            <a:r>
              <a:rPr lang="pt-BR" dirty="0" smtClean="0"/>
              <a:t>Possível </a:t>
            </a:r>
          </a:p>
          <a:p>
            <a:pPr lvl="1"/>
            <a:r>
              <a:rPr lang="pt-BR" dirty="0" smtClean="0"/>
              <a:t>Maior risco de infecção </a:t>
            </a:r>
          </a:p>
          <a:p>
            <a:pPr lvl="1"/>
            <a:r>
              <a:rPr lang="pt-BR" dirty="0" smtClean="0"/>
              <a:t>Menor risco para o enxerto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Momento em que fazer a cirurgia de ampliação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TEMPO DE DIÁLISE ANTES DO TRANSPLANTE</a:t>
            </a:r>
          </a:p>
          <a:p>
            <a:r>
              <a:rPr lang="pt-BR" dirty="0" smtClean="0"/>
              <a:t>INCOMPATIBILIDADE HLA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FATORES PREDITIVOS DE INSUCESSO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Analisados 220 pacientes</a:t>
            </a:r>
          </a:p>
          <a:p>
            <a:pPr lvl="1"/>
            <a:endParaRPr lang="pt-BR" dirty="0" smtClean="0"/>
          </a:p>
          <a:p>
            <a:pPr lvl="1"/>
            <a:r>
              <a:rPr lang="pt-BR" dirty="0" smtClean="0"/>
              <a:t>161 doadores vivos relacionados</a:t>
            </a:r>
          </a:p>
          <a:p>
            <a:pPr lvl="2"/>
            <a:r>
              <a:rPr lang="pt-BR" dirty="0" smtClean="0"/>
              <a:t>Rejeição crônica – 7,45%</a:t>
            </a:r>
          </a:p>
          <a:p>
            <a:pPr lvl="2"/>
            <a:r>
              <a:rPr lang="pt-BR" dirty="0" smtClean="0"/>
              <a:t>Rejeição aguda - 5,59%</a:t>
            </a:r>
          </a:p>
          <a:p>
            <a:pPr lvl="1"/>
            <a:endParaRPr lang="pt-BR" dirty="0" smtClean="0"/>
          </a:p>
          <a:p>
            <a:pPr lvl="1"/>
            <a:r>
              <a:rPr lang="pt-BR" dirty="0" smtClean="0"/>
              <a:t>59 doadores cadáver</a:t>
            </a:r>
          </a:p>
          <a:p>
            <a:pPr lvl="2"/>
            <a:r>
              <a:rPr lang="pt-BR" dirty="0" smtClean="0"/>
              <a:t>Rejeição  crônica - 10,53</a:t>
            </a:r>
          </a:p>
          <a:p>
            <a:pPr lvl="2"/>
            <a:r>
              <a:rPr lang="pt-BR" dirty="0" smtClean="0"/>
              <a:t>Rejeição aguda – 8,62%  </a:t>
            </a:r>
          </a:p>
          <a:p>
            <a:pPr lvl="2">
              <a:buNone/>
            </a:pPr>
            <a:endParaRPr lang="pt-BR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DOADOR VIVO X CADÁVER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791200" y="5638800"/>
            <a:ext cx="335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 smtClean="0"/>
              <a:t>P=0,25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</p:nvPr>
        </p:nvGraphicFramePr>
        <p:xfrm>
          <a:off x="457200" y="1447800"/>
          <a:ext cx="82296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239486">
                <a:tc>
                  <a:txBody>
                    <a:bodyPr/>
                    <a:lstStyle/>
                    <a:p>
                      <a:r>
                        <a:rPr lang="pt-BR" dirty="0" smtClean="0"/>
                        <a:t>Anos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DV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Cadaver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%</a:t>
                      </a:r>
                      <a:endParaRPr lang="en-US" dirty="0"/>
                    </a:p>
                  </a:txBody>
                  <a:tcPr/>
                </a:tc>
              </a:tr>
              <a:tr h="239486">
                <a:tc>
                  <a:txBody>
                    <a:bodyPr/>
                    <a:lstStyle/>
                    <a:p>
                      <a:r>
                        <a:rPr lang="pt-BR" dirty="0" smtClean="0"/>
                        <a:t>1994</a:t>
                      </a:r>
                      <a:r>
                        <a:rPr lang="pt-BR" baseline="0" dirty="0" smtClean="0"/>
                        <a:t> a 2001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88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74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15%</a:t>
                      </a:r>
                      <a:endParaRPr 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pt-BR" dirty="0" smtClean="0">
                          <a:solidFill>
                            <a:srgbClr val="FF0000"/>
                          </a:solidFill>
                        </a:rPr>
                        <a:t>2002</a:t>
                      </a:r>
                      <a:r>
                        <a:rPr lang="pt-BR" baseline="0" dirty="0" smtClean="0">
                          <a:solidFill>
                            <a:srgbClr val="FF0000"/>
                          </a:solidFill>
                        </a:rPr>
                        <a:t> a 2005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rgbClr val="FF0000"/>
                          </a:solidFill>
                        </a:rPr>
                        <a:t>65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rgbClr val="FF0000"/>
                          </a:solidFill>
                        </a:rPr>
                        <a:t>38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rgbClr val="FF0000"/>
                          </a:solidFill>
                        </a:rPr>
                        <a:t>27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rgbClr val="FF0000"/>
                          </a:solidFill>
                        </a:rPr>
                        <a:t>41%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39486">
                <a:tc>
                  <a:txBody>
                    <a:bodyPr/>
                    <a:lstStyle/>
                    <a:p>
                      <a:r>
                        <a:rPr lang="pt-BR" dirty="0" smtClean="0"/>
                        <a:t>2002 a 2012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64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37%</a:t>
                      </a:r>
                      <a:endParaRPr lang="en-US" dirty="0"/>
                    </a:p>
                  </a:txBody>
                  <a:tcPr/>
                </a:tc>
              </a:tr>
              <a:tr h="239486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3948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39486">
                <a:tc>
                  <a:txBody>
                    <a:bodyPr/>
                    <a:lstStyle/>
                    <a:p>
                      <a:r>
                        <a:rPr lang="pt-BR" dirty="0" smtClean="0">
                          <a:solidFill>
                            <a:srgbClr val="FF0000"/>
                          </a:solidFill>
                        </a:rPr>
                        <a:t>2012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rgbClr val="FF0000"/>
                          </a:solidFill>
                        </a:rPr>
                        <a:t>19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rgbClr val="FF0000"/>
                          </a:solidFill>
                        </a:rPr>
                        <a:t>15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rgbClr val="FF0000"/>
                          </a:solidFill>
                        </a:rPr>
                        <a:t>78,9%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DOADOR VIVO X CADÁVER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57200" y="4572000"/>
            <a:ext cx="8305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Obs- 2002 a 2005 – residente e depois voluntária extremamente comprometida com o programa de transplante renal – </a:t>
            </a:r>
            <a:r>
              <a:rPr lang="pt-BR" b="1" dirty="0" smtClean="0"/>
              <a:t>fator humano é fundamental</a:t>
            </a:r>
            <a:r>
              <a:rPr lang="pt-BR" dirty="0" smtClean="0"/>
              <a:t>. </a:t>
            </a:r>
          </a:p>
          <a:p>
            <a:r>
              <a:rPr lang="pt-BR" dirty="0" smtClean="0"/>
              <a:t>De 2010 a 2012 a oferta e rins de cadáveres aumentou por causa da legislação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Curva atuarial</a:t>
            </a:r>
            <a:endParaRPr lang="en-US" dirty="0"/>
          </a:p>
        </p:txBody>
      </p:sp>
      <p:pic>
        <p:nvPicPr>
          <p:cNvPr id="4" name="Imagem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219200"/>
            <a:ext cx="50292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62000" y="5181600"/>
            <a:ext cx="7848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Para os transplantes do período de 1989-1999 a taxa de sobrevida do enxerto em 5 anos é de 67,80%. Já para os transplantes do período de 2000-2009, esta taxa em 5 anos é de 81,26%(p=0,047). </a:t>
            </a:r>
            <a:endParaRPr lang="en-US" dirty="0" smtClean="0"/>
          </a:p>
          <a:p>
            <a:r>
              <a:rPr lang="pt-BR" dirty="0" smtClean="0"/>
              <a:t> </a:t>
            </a:r>
            <a:endParaRPr lang="en-US" dirty="0" smtClean="0"/>
          </a:p>
          <a:p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3733800" y="2438400"/>
            <a:ext cx="3810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3886200" y="3276600"/>
            <a:ext cx="3810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086600" y="21336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FF0000"/>
                </a:solidFill>
              </a:rPr>
              <a:t>2000-2009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86600" y="2971800"/>
            <a:ext cx="1828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1989-1999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rmAutofit/>
          </a:bodyPr>
          <a:lstStyle/>
          <a:p>
            <a:r>
              <a:rPr lang="pt-BR" dirty="0" smtClean="0"/>
              <a:t>Legislação favorece a criança – cadáveres abaixo de 18 anos têm proridade para crianças</a:t>
            </a:r>
          </a:p>
          <a:p>
            <a:pPr lvl="1"/>
            <a:r>
              <a:rPr lang="pt-BR" dirty="0" smtClean="0"/>
              <a:t>Está havendo maior oferta de rins/orgãos para crianças</a:t>
            </a:r>
          </a:p>
          <a:p>
            <a:r>
              <a:rPr lang="pt-BR" dirty="0" smtClean="0"/>
              <a:t>Captação melhorou </a:t>
            </a:r>
          </a:p>
          <a:p>
            <a:pPr lvl="1"/>
            <a:r>
              <a:rPr lang="pt-BR" dirty="0" smtClean="0"/>
              <a:t>Maior empenho da Secretaria do Estado do Paraná</a:t>
            </a:r>
          </a:p>
          <a:p>
            <a:pPr lvl="1"/>
            <a:r>
              <a:rPr lang="pt-BR" dirty="0" smtClean="0"/>
              <a:t>Maior número de retiradas de doadores cadáver</a:t>
            </a:r>
          </a:p>
          <a:p>
            <a:r>
              <a:rPr lang="pt-BR" dirty="0" smtClean="0"/>
              <a:t>Maior disponibilidade da equipe de transplante (maior número de pessoas treinadas envolvidas)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Porque?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447800"/>
            <a:ext cx="8229600" cy="4525963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pt-BR" sz="8000" dirty="0" smtClean="0"/>
          </a:p>
          <a:p>
            <a:pPr>
              <a:buNone/>
            </a:pPr>
            <a:r>
              <a:rPr lang="pt-BR" sz="8000" dirty="0" smtClean="0"/>
              <a:t>Aprova o RegulamentoTécnico do Sistema Nacional de Transplantes.</a:t>
            </a:r>
          </a:p>
          <a:p>
            <a:endParaRPr lang="pt-BR" sz="8000" dirty="0" smtClean="0"/>
          </a:p>
          <a:p>
            <a:r>
              <a:rPr lang="pt-BR" sz="8000" dirty="0" smtClean="0"/>
              <a:t>CAPÍTULO V</a:t>
            </a:r>
            <a:endParaRPr lang="pt-BR" sz="14400" dirty="0" smtClean="0"/>
          </a:p>
          <a:p>
            <a:r>
              <a:rPr lang="pt-BR" sz="6400" dirty="0" smtClean="0"/>
              <a:t>DA SELEÇÃO DE DOADORES FALECIDOS E POTENCIAIS RECEPTORES E DA DISTRIBUIÇÃO DE ÓRGÃOS, TECIDOS OU PARTES DO CORPO HUMANO</a:t>
            </a:r>
          </a:p>
          <a:p>
            <a:endParaRPr lang="pt-BR" dirty="0" smtClean="0"/>
          </a:p>
          <a:p>
            <a:r>
              <a:rPr lang="pt-BR" sz="9600" b="1" dirty="0" smtClean="0"/>
              <a:t>Seção I</a:t>
            </a:r>
          </a:p>
          <a:p>
            <a:endParaRPr lang="pt-BR" dirty="0" smtClean="0"/>
          </a:p>
          <a:p>
            <a:r>
              <a:rPr lang="pt-BR" sz="7200" dirty="0" smtClean="0"/>
              <a:t>Módulo de Rim</a:t>
            </a:r>
          </a:p>
          <a:p>
            <a:endParaRPr lang="pt-BR" sz="7200" dirty="0" smtClean="0"/>
          </a:p>
          <a:p>
            <a:r>
              <a:rPr lang="pt-BR" sz="7200" dirty="0" smtClean="0"/>
              <a:t>Art. 59. Exceto nos casos de 0 incompatibilidade, quando o doador tiver idade menor que ou igual a dezoito anos, serão, primeiro e obrigatoriamente, selecionados  potenciais receptores, com idade igual ou menor que dezoito anos, utilizando a pontuação apurada no exame de compatibilidade no sistema HLA e demais critérios ora fixados.</a:t>
            </a:r>
            <a:endParaRPr lang="en-US" sz="7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PORTARIA Nº 2.600, DE 21 DE OUTUBRO DE 2009</a:t>
            </a:r>
            <a:br>
              <a:rPr lang="pt-BR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417</TotalTime>
  <Words>1471</Words>
  <Application>Microsoft Office PowerPoint</Application>
  <PresentationFormat>Apresentação na tela (4:3)</PresentationFormat>
  <Paragraphs>307</Paragraphs>
  <Slides>43</Slides>
  <Notes>4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43</vt:i4>
      </vt:variant>
    </vt:vector>
  </HeadingPairs>
  <TitlesOfParts>
    <vt:vector size="45" baseType="lpstr">
      <vt:lpstr>Concourse</vt:lpstr>
      <vt:lpstr>Foto do Photo Editor</vt:lpstr>
      <vt:lpstr>TRANSPLANTE RENAL NA CRIANÇA</vt:lpstr>
      <vt:lpstr>Transplante renal - histórico</vt:lpstr>
      <vt:lpstr>Primeiro transplante renal com sucesso 23/12/1954 </vt:lpstr>
      <vt:lpstr>Histórico 2 </vt:lpstr>
      <vt:lpstr>CAUSAS DE IRC</vt:lpstr>
      <vt:lpstr>IRC</vt:lpstr>
      <vt:lpstr>TRATAMENTOS PARA IRC</vt:lpstr>
      <vt:lpstr>DIÁLISE PERITONEAL </vt:lpstr>
      <vt:lpstr>CATETER DE TENCKHOFF</vt:lpstr>
      <vt:lpstr>HEMODIÁLISE </vt:lpstr>
      <vt:lpstr>FÍSTULAS ARTERIO-VENOSAS</vt:lpstr>
      <vt:lpstr>CATETERES CENTRAIS</vt:lpstr>
      <vt:lpstr>QUANDO INDICAR O TRANSPLANTE </vt:lpstr>
      <vt:lpstr>QUANDO TRANSPLANTAR</vt:lpstr>
      <vt:lpstr>RAQUITISMO</vt:lpstr>
      <vt:lpstr>Slide 16</vt:lpstr>
      <vt:lpstr>Slide 17</vt:lpstr>
      <vt:lpstr>LEONTÍASE FACIAL</vt:lpstr>
      <vt:lpstr>Slide 19</vt:lpstr>
      <vt:lpstr>PROTOCOLO DE AVALIAÇÃO</vt:lpstr>
      <vt:lpstr>PROTOCOLO (CONTINUAÇÃO)</vt:lpstr>
      <vt:lpstr>Avaliação pré-transplante</vt:lpstr>
      <vt:lpstr>Pacientes com bexiga neurogênica que evoluem para IRC </vt:lpstr>
      <vt:lpstr>Bexiga de válvula</vt:lpstr>
      <vt:lpstr>Válvula de uretra posterior</vt:lpstr>
      <vt:lpstr>Slide 26</vt:lpstr>
      <vt:lpstr>Bexiga de válvula </vt:lpstr>
      <vt:lpstr>Casos especiais</vt:lpstr>
      <vt:lpstr>Luis Gustavo</vt:lpstr>
      <vt:lpstr>Slide 30</vt:lpstr>
      <vt:lpstr>Slide 31</vt:lpstr>
      <vt:lpstr>Correções cirúrgicas</vt:lpstr>
      <vt:lpstr>Achados que necessitam atenção e talvez precisem de alguma cirurgia pré-transplante</vt:lpstr>
      <vt:lpstr>Cirurgia sobre o colo vesical</vt:lpstr>
      <vt:lpstr>NECESSIDADE DE AMPLIAÇÃO EM 200 PACIENTES  TRANSPLANTADOS</vt:lpstr>
      <vt:lpstr>Cirurgia realizada </vt:lpstr>
      <vt:lpstr>Momento em que fazer a cirurgia de ampliação</vt:lpstr>
      <vt:lpstr>FATORES PREDITIVOS DE INSUCESSO  </vt:lpstr>
      <vt:lpstr>DOADOR VIVO X CADÁVER</vt:lpstr>
      <vt:lpstr>DOADOR VIVO X CADÁVER</vt:lpstr>
      <vt:lpstr>Curva atuarial</vt:lpstr>
      <vt:lpstr>Porque?</vt:lpstr>
      <vt:lpstr>PORTARIA Nº 2.600, DE 21 DE OUTUBRO DE 2009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TRANSPLANTE RENAL NA CRIANÇA</dc:title>
  <dc:creator>amarante</dc:creator>
  <cp:lastModifiedBy>evento</cp:lastModifiedBy>
  <cp:revision>96</cp:revision>
  <dcterms:created xsi:type="dcterms:W3CDTF">2012-09-08T00:53:58Z</dcterms:created>
  <dcterms:modified xsi:type="dcterms:W3CDTF">2012-10-06T11:45:01Z</dcterms:modified>
</cp:coreProperties>
</file>